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81" r:id="rId23"/>
    <p:sldId id="282"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Vrqz3evzIl6z2E9xJQFa72RA8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05028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a:t>Writing a </a:t>
            </a:r>
            <a:r>
              <a:rPr lang="en-US" dirty="0" smtClean="0"/>
              <a:t>News </a:t>
            </a:r>
            <a:r>
              <a:rPr lang="en-US" dirty="0"/>
              <a:t>Article (Report)</a:t>
            </a:r>
            <a:endParaRPr dirty="0"/>
          </a:p>
        </p:txBody>
      </p:sp>
      <p:sp>
        <p:nvSpPr>
          <p:cNvPr id="85" name="Google Shape;85;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pic>
        <p:nvPicPr>
          <p:cNvPr id="86" name="Google Shape;86;p1" descr="C:\Users\Michael Cornish\AppData\Local\Microsoft\Windows\INetCache\IE\O32UPNP2\News[1].jpg"/>
          <p:cNvPicPr preferRelativeResize="0"/>
          <p:nvPr/>
        </p:nvPicPr>
        <p:blipFill rotWithShape="1">
          <a:blip r:embed="rId3">
            <a:alphaModFix/>
          </a:blip>
          <a:srcRect/>
          <a:stretch/>
        </p:blipFill>
        <p:spPr>
          <a:xfrm>
            <a:off x="3077070" y="3610747"/>
            <a:ext cx="2935090" cy="20219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457200" y="274638"/>
            <a:ext cx="8229600" cy="11430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a:t>Subhead Examples</a:t>
            </a:r>
            <a:endParaRPr dirty="0"/>
          </a:p>
        </p:txBody>
      </p:sp>
      <p:sp>
        <p:nvSpPr>
          <p:cNvPr id="155" name="Google Shape;155;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56" name="Google Shape;156;p11" descr="C:\Users\Michael Cornish\AppData\Local\Microsoft\Windows\INetCache\IE\3GVXUCVC\387286164-468x600[1].jpg"/>
          <p:cNvPicPr preferRelativeResize="0"/>
          <p:nvPr/>
        </p:nvPicPr>
        <p:blipFill rotWithShape="1">
          <a:blip r:embed="rId3">
            <a:alphaModFix/>
          </a:blip>
          <a:srcRect/>
          <a:stretch/>
        </p:blipFill>
        <p:spPr>
          <a:xfrm>
            <a:off x="467544" y="1804895"/>
            <a:ext cx="3183676" cy="4081636"/>
          </a:xfrm>
          <a:prstGeom prst="rect">
            <a:avLst/>
          </a:prstGeom>
          <a:noFill/>
          <a:ln>
            <a:noFill/>
          </a:ln>
        </p:spPr>
      </p:pic>
      <p:pic>
        <p:nvPicPr>
          <p:cNvPr id="157" name="Google Shape;157;p11" descr="C:\Users\Michael Cornish\AppData\Local\Microsoft\Windows\INetCache\IE\MH43WFA2\Fort_Dodge_Messenger_July_23,_1969_front_page[1].png"/>
          <p:cNvPicPr preferRelativeResize="0"/>
          <p:nvPr/>
        </p:nvPicPr>
        <p:blipFill rotWithShape="1">
          <a:blip r:embed="rId4">
            <a:alphaModFix/>
          </a:blip>
          <a:srcRect/>
          <a:stretch/>
        </p:blipFill>
        <p:spPr>
          <a:xfrm>
            <a:off x="5868144" y="1776377"/>
            <a:ext cx="2872264" cy="413867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Byline</a:t>
            </a:r>
            <a:endParaRPr/>
          </a:p>
        </p:txBody>
      </p:sp>
      <p:sp>
        <p:nvSpPr>
          <p:cNvPr id="163" name="Google Shape;16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The byline is positioned after the subhead or under the headline.</a:t>
            </a:r>
            <a:endParaRPr dirty="0"/>
          </a:p>
          <a:p>
            <a:pPr marL="342900" lvl="0" indent="-342900" algn="l" rtl="0">
              <a:spcBef>
                <a:spcPts val="640"/>
              </a:spcBef>
              <a:spcAft>
                <a:spcPts val="0"/>
              </a:spcAft>
              <a:buClr>
                <a:schemeClr val="dk1"/>
              </a:buClr>
              <a:buSzPts val="3200"/>
              <a:buChar char="•"/>
            </a:pPr>
            <a:r>
              <a:rPr lang="en-US" dirty="0"/>
              <a:t>As the name suggests, it is the line that tells who the story is by; that is, who wrote the article.</a:t>
            </a:r>
            <a:endParaRPr dirty="0"/>
          </a:p>
          <a:p>
            <a:pPr marL="342900" lvl="0" indent="-342900" algn="l" rtl="0">
              <a:spcBef>
                <a:spcPts val="640"/>
              </a:spcBef>
              <a:spcAft>
                <a:spcPts val="0"/>
              </a:spcAft>
              <a:buClr>
                <a:schemeClr val="dk1"/>
              </a:buClr>
              <a:buSzPts val="3200"/>
              <a:buChar char="•"/>
            </a:pPr>
            <a:r>
              <a:rPr lang="en-US" dirty="0" smtClean="0"/>
              <a:t>Sometimes the </a:t>
            </a:r>
            <a:r>
              <a:rPr lang="en-US" dirty="0"/>
              <a:t>date </a:t>
            </a:r>
            <a:r>
              <a:rPr lang="en-US" dirty="0" smtClean="0"/>
              <a:t>is put with </a:t>
            </a:r>
            <a:r>
              <a:rPr lang="en-US" dirty="0"/>
              <a:t>the byline.</a:t>
            </a:r>
            <a:endParaRPr dirty="0"/>
          </a:p>
          <a:p>
            <a:pPr marL="0" lvl="0" indent="0" algn="l" rtl="0">
              <a:spcBef>
                <a:spcPts val="640"/>
              </a:spcBef>
              <a:spcAft>
                <a:spcPts val="0"/>
              </a:spcAft>
              <a:buClr>
                <a:schemeClr val="dk1"/>
              </a:buClr>
              <a:buSzPts val="3200"/>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Byline Examples</a:t>
            </a:r>
            <a:endParaRPr/>
          </a:p>
        </p:txBody>
      </p:sp>
      <p:sp>
        <p:nvSpPr>
          <p:cNvPr id="169" name="Google Shape;169;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70" name="Google Shape;170;p13" descr="C:\Users\Michael Cornish\AppData\Local\Microsoft\Windows\INetCache\IE\3GVXUCVC\Screen-Shot-2014-04-02-at-12.52.43-PM[1].png"/>
          <p:cNvPicPr preferRelativeResize="0"/>
          <p:nvPr/>
        </p:nvPicPr>
        <p:blipFill rotWithShape="1">
          <a:blip r:embed="rId3">
            <a:alphaModFix/>
          </a:blip>
          <a:srcRect/>
          <a:stretch/>
        </p:blipFill>
        <p:spPr>
          <a:xfrm>
            <a:off x="0" y="1558864"/>
            <a:ext cx="6048672" cy="3778254"/>
          </a:xfrm>
          <a:prstGeom prst="rect">
            <a:avLst/>
          </a:prstGeom>
          <a:noFill/>
          <a:ln>
            <a:noFill/>
          </a:ln>
        </p:spPr>
      </p:pic>
      <p:pic>
        <p:nvPicPr>
          <p:cNvPr id="171" name="Google Shape;171;p13" descr="C:\Users\Michael Cornish\AppData\Local\Microsoft\Windows\INetCache\IE\MH43WFA2\4136264189_7d488b7ca7[1].jpg"/>
          <p:cNvPicPr preferRelativeResize="0"/>
          <p:nvPr/>
        </p:nvPicPr>
        <p:blipFill rotWithShape="1">
          <a:blip r:embed="rId4">
            <a:alphaModFix/>
          </a:blip>
          <a:srcRect/>
          <a:stretch/>
        </p:blipFill>
        <p:spPr>
          <a:xfrm>
            <a:off x="5220072" y="2565848"/>
            <a:ext cx="4762500" cy="38100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ID" dirty="0" smtClean="0"/>
              <a:t>Example of Headline, Subhead and </a:t>
            </a:r>
            <a:r>
              <a:rPr lang="en-ID" dirty="0" err="1" smtClean="0"/>
              <a:t>Byline</a:t>
            </a:r>
            <a:r>
              <a:rPr lang="en-ID" dirty="0" smtClean="0"/>
              <a:t>.</a:t>
            </a:r>
            <a:endParaRPr dirty="0"/>
          </a:p>
        </p:txBody>
      </p:sp>
      <p:sp>
        <p:nvSpPr>
          <p:cNvPr id="177" name="Google Shape;17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Clr>
                <a:schemeClr val="dk1"/>
              </a:buClr>
              <a:buSzPts val="3200"/>
              <a:buNone/>
            </a:pPr>
            <a:r>
              <a:rPr lang="en-US" dirty="0" smtClean="0"/>
              <a:t>HOUSES </a:t>
            </a:r>
            <a:r>
              <a:rPr lang="en-US" dirty="0"/>
              <a:t>ROBBED</a:t>
            </a:r>
            <a:endParaRPr dirty="0"/>
          </a:p>
          <a:p>
            <a:pPr marL="0" lvl="0" indent="0" algn="l" rtl="0">
              <a:spcBef>
                <a:spcPts val="640"/>
              </a:spcBef>
              <a:spcAft>
                <a:spcPts val="0"/>
              </a:spcAft>
              <a:buClr>
                <a:schemeClr val="dk1"/>
              </a:buClr>
              <a:buSzPts val="3200"/>
              <a:buNone/>
            </a:pPr>
            <a:r>
              <a:rPr lang="en-US" dirty="0"/>
              <a:t>Ten houses robbed before man caught</a:t>
            </a:r>
            <a:endParaRPr dirty="0"/>
          </a:p>
          <a:p>
            <a:pPr marL="0" lvl="0" indent="0" algn="l" rtl="0">
              <a:spcBef>
                <a:spcPts val="640"/>
              </a:spcBef>
              <a:spcAft>
                <a:spcPts val="0"/>
              </a:spcAft>
              <a:buClr>
                <a:schemeClr val="dk1"/>
              </a:buClr>
              <a:buSzPts val="3200"/>
              <a:buNone/>
            </a:pPr>
            <a:r>
              <a:rPr lang="en-US" dirty="0"/>
              <a:t>By Jason </a:t>
            </a:r>
            <a:r>
              <a:rPr lang="en-US" dirty="0" smtClean="0"/>
              <a:t>Smith. </a:t>
            </a:r>
            <a:r>
              <a:rPr lang="en-US" dirty="0"/>
              <a:t>March 18, 2019.</a:t>
            </a:r>
            <a:endParaRPr dirty="0"/>
          </a:p>
        </p:txBody>
      </p:sp>
      <p:pic>
        <p:nvPicPr>
          <p:cNvPr id="1027" name="Picture 3" descr="C:\Users\Michael Cornish\AppData\Local\Microsoft\Windows\INetCache\IE\MH43WFA2\2009-10-24-robberma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472" y="3459009"/>
            <a:ext cx="2755900"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Lead Paragraph</a:t>
            </a:r>
            <a:endParaRPr/>
          </a:p>
        </p:txBody>
      </p:sp>
      <p:sp>
        <p:nvSpPr>
          <p:cNvPr id="183" name="Google Shape;18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20"/>
              <a:buChar char="•"/>
            </a:pPr>
            <a:r>
              <a:rPr lang="en-US" sz="2720"/>
              <a:t>The beginning of a news article is called the lead, and it sets the structure for the rest of the article. </a:t>
            </a:r>
            <a:endParaRPr sz="2380"/>
          </a:p>
          <a:p>
            <a:pPr marL="342900" lvl="0" indent="-342900" algn="l" rtl="0">
              <a:lnSpc>
                <a:spcPct val="90000"/>
              </a:lnSpc>
              <a:spcBef>
                <a:spcPts val="544"/>
              </a:spcBef>
              <a:spcAft>
                <a:spcPts val="0"/>
              </a:spcAft>
              <a:buClr>
                <a:schemeClr val="dk1"/>
              </a:buClr>
              <a:buSzPts val="2720"/>
              <a:buChar char="•"/>
            </a:pPr>
            <a:r>
              <a:rPr lang="en-US" sz="2720"/>
              <a:t>The most important ideas of the article are included in the lead. </a:t>
            </a:r>
            <a:endParaRPr sz="2380"/>
          </a:p>
          <a:p>
            <a:pPr marL="342900" lvl="0" indent="-342900" algn="l" rtl="0">
              <a:lnSpc>
                <a:spcPct val="90000"/>
              </a:lnSpc>
              <a:spcBef>
                <a:spcPts val="544"/>
              </a:spcBef>
              <a:spcAft>
                <a:spcPts val="0"/>
              </a:spcAft>
              <a:buClr>
                <a:schemeClr val="dk1"/>
              </a:buClr>
              <a:buSzPts val="2720"/>
              <a:buChar char="•"/>
            </a:pPr>
            <a:r>
              <a:rPr lang="en-US" sz="2720"/>
              <a:t>A good lead usually answers the following questions:</a:t>
            </a:r>
            <a:endParaRPr sz="2380"/>
          </a:p>
          <a:p>
            <a:pPr marL="742950" lvl="1" indent="-285750" algn="l" rtl="0">
              <a:lnSpc>
                <a:spcPct val="90000"/>
              </a:lnSpc>
              <a:spcBef>
                <a:spcPts val="476"/>
              </a:spcBef>
              <a:spcAft>
                <a:spcPts val="0"/>
              </a:spcAft>
              <a:buClr>
                <a:schemeClr val="dk1"/>
              </a:buClr>
              <a:buSzPts val="2380"/>
              <a:buChar char="–"/>
            </a:pPr>
            <a:r>
              <a:rPr lang="en-US" sz="2380"/>
              <a:t>Who?</a:t>
            </a:r>
            <a:endParaRPr sz="1700"/>
          </a:p>
          <a:p>
            <a:pPr marL="742950" lvl="1" indent="-285750" algn="l" rtl="0">
              <a:lnSpc>
                <a:spcPct val="90000"/>
              </a:lnSpc>
              <a:spcBef>
                <a:spcPts val="476"/>
              </a:spcBef>
              <a:spcAft>
                <a:spcPts val="0"/>
              </a:spcAft>
              <a:buClr>
                <a:schemeClr val="dk1"/>
              </a:buClr>
              <a:buSzPts val="2380"/>
              <a:buChar char="–"/>
            </a:pPr>
            <a:r>
              <a:rPr lang="en-US" sz="2380"/>
              <a:t>What?</a:t>
            </a:r>
            <a:endParaRPr sz="1700"/>
          </a:p>
          <a:p>
            <a:pPr marL="742950" lvl="1" indent="-285750" algn="l" rtl="0">
              <a:lnSpc>
                <a:spcPct val="90000"/>
              </a:lnSpc>
              <a:spcBef>
                <a:spcPts val="476"/>
              </a:spcBef>
              <a:spcAft>
                <a:spcPts val="0"/>
              </a:spcAft>
              <a:buClr>
                <a:schemeClr val="dk1"/>
              </a:buClr>
              <a:buSzPts val="2380"/>
              <a:buChar char="–"/>
            </a:pPr>
            <a:r>
              <a:rPr lang="en-US" sz="2380"/>
              <a:t>Where?</a:t>
            </a:r>
            <a:endParaRPr sz="1700"/>
          </a:p>
          <a:p>
            <a:pPr marL="742950" lvl="1" indent="-285750" algn="l" rtl="0">
              <a:lnSpc>
                <a:spcPct val="90000"/>
              </a:lnSpc>
              <a:spcBef>
                <a:spcPts val="476"/>
              </a:spcBef>
              <a:spcAft>
                <a:spcPts val="0"/>
              </a:spcAft>
              <a:buClr>
                <a:schemeClr val="dk1"/>
              </a:buClr>
              <a:buSzPts val="2380"/>
              <a:buChar char="–"/>
            </a:pPr>
            <a:r>
              <a:rPr lang="en-US" sz="2380"/>
              <a:t>When?</a:t>
            </a:r>
            <a:endParaRPr sz="1700"/>
          </a:p>
          <a:p>
            <a:pPr marL="742950" lvl="1" indent="-285750" algn="l" rtl="0">
              <a:lnSpc>
                <a:spcPct val="90000"/>
              </a:lnSpc>
              <a:spcBef>
                <a:spcPts val="476"/>
              </a:spcBef>
              <a:spcAft>
                <a:spcPts val="0"/>
              </a:spcAft>
              <a:buClr>
                <a:schemeClr val="dk1"/>
              </a:buClr>
              <a:buSzPts val="2380"/>
              <a:buChar char="–"/>
            </a:pPr>
            <a:r>
              <a:rPr lang="en-US" sz="2380"/>
              <a:t>Why?</a:t>
            </a:r>
            <a:endParaRPr sz="1700"/>
          </a:p>
          <a:p>
            <a:pPr marL="742950" lvl="1" indent="-285750" algn="l" rtl="0">
              <a:lnSpc>
                <a:spcPct val="90000"/>
              </a:lnSpc>
              <a:spcBef>
                <a:spcPts val="476"/>
              </a:spcBef>
              <a:spcAft>
                <a:spcPts val="0"/>
              </a:spcAft>
              <a:buClr>
                <a:schemeClr val="dk1"/>
              </a:buClr>
              <a:buSzPts val="2380"/>
              <a:buChar char="–"/>
            </a:pPr>
            <a:r>
              <a:rPr lang="en-US" sz="2380"/>
              <a:t>How?</a:t>
            </a:r>
            <a:endParaRPr sz="1700"/>
          </a:p>
          <a:p>
            <a:pPr marL="342900" lvl="0" indent="-170180" algn="l" rtl="0">
              <a:lnSpc>
                <a:spcPct val="90000"/>
              </a:lnSpc>
              <a:spcBef>
                <a:spcPts val="544"/>
              </a:spcBef>
              <a:spcAft>
                <a:spcPts val="0"/>
              </a:spcAft>
              <a:buClr>
                <a:schemeClr val="dk1"/>
              </a:buClr>
              <a:buSzPts val="2720"/>
              <a:buNone/>
            </a:pPr>
            <a:endParaRPr sz="272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The </a:t>
            </a:r>
            <a:r>
              <a:rPr lang="en-US" dirty="0" smtClean="0">
                <a:solidFill>
                  <a:schemeClr val="dk1"/>
                </a:solidFill>
                <a:latin typeface="Calibri"/>
                <a:ea typeface="Calibri"/>
                <a:cs typeface="Calibri"/>
                <a:sym typeface="Calibri"/>
              </a:rPr>
              <a:t>5Whs (+1) of </a:t>
            </a:r>
            <a:r>
              <a:rPr lang="en-US" dirty="0">
                <a:solidFill>
                  <a:schemeClr val="dk1"/>
                </a:solidFill>
                <a:latin typeface="Calibri"/>
                <a:ea typeface="Calibri"/>
                <a:cs typeface="Calibri"/>
                <a:sym typeface="Calibri"/>
              </a:rPr>
              <a:t>the Lead Paragraph</a:t>
            </a:r>
            <a:endParaRPr dirty="0"/>
          </a:p>
        </p:txBody>
      </p:sp>
      <p:sp>
        <p:nvSpPr>
          <p:cNvPr id="189" name="Google Shape;189;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720"/>
              <a:buChar char="•"/>
            </a:pPr>
            <a:r>
              <a:rPr lang="en-US" sz="2720" b="1"/>
              <a:t>Who: </a:t>
            </a:r>
            <a:r>
              <a:rPr lang="en-US" sz="2720"/>
              <a:t>the subject of the article.  The article could be about a person, place, idea, event or object – basically anything about which an article can be written.</a:t>
            </a:r>
            <a:endParaRPr sz="2720" b="1"/>
          </a:p>
          <a:p>
            <a:pPr marL="342900" lvl="0" indent="-342900" algn="l" rtl="0">
              <a:lnSpc>
                <a:spcPct val="80000"/>
              </a:lnSpc>
              <a:spcBef>
                <a:spcPts val="544"/>
              </a:spcBef>
              <a:spcAft>
                <a:spcPts val="0"/>
              </a:spcAft>
              <a:buClr>
                <a:schemeClr val="dk1"/>
              </a:buClr>
              <a:buSzPts val="2720"/>
              <a:buChar char="•"/>
            </a:pPr>
            <a:r>
              <a:rPr lang="en-US" sz="2720" b="1"/>
              <a:t>What: </a:t>
            </a:r>
            <a:r>
              <a:rPr lang="en-US" sz="2720"/>
              <a:t>the action of the article. What has happened or what is currently happening.</a:t>
            </a:r>
            <a:endParaRPr sz="2720" b="1"/>
          </a:p>
          <a:p>
            <a:pPr marL="342900" lvl="0" indent="-342900" algn="l" rtl="0">
              <a:lnSpc>
                <a:spcPct val="80000"/>
              </a:lnSpc>
              <a:spcBef>
                <a:spcPts val="544"/>
              </a:spcBef>
              <a:spcAft>
                <a:spcPts val="0"/>
              </a:spcAft>
              <a:buClr>
                <a:schemeClr val="dk1"/>
              </a:buClr>
              <a:buSzPts val="2720"/>
              <a:buChar char="•"/>
            </a:pPr>
            <a:r>
              <a:rPr lang="en-US" sz="2720" b="1"/>
              <a:t>Where: </a:t>
            </a:r>
            <a:r>
              <a:rPr lang="en-US" sz="2720"/>
              <a:t>the place the action is happening.</a:t>
            </a:r>
            <a:endParaRPr sz="2720" b="1"/>
          </a:p>
          <a:p>
            <a:pPr marL="342900" lvl="0" indent="-342900" algn="l" rtl="0">
              <a:lnSpc>
                <a:spcPct val="80000"/>
              </a:lnSpc>
              <a:spcBef>
                <a:spcPts val="544"/>
              </a:spcBef>
              <a:spcAft>
                <a:spcPts val="0"/>
              </a:spcAft>
              <a:buClr>
                <a:schemeClr val="dk1"/>
              </a:buClr>
              <a:buSzPts val="2720"/>
              <a:buChar char="•"/>
            </a:pPr>
            <a:r>
              <a:rPr lang="en-US" sz="2720" b="1"/>
              <a:t>When: </a:t>
            </a:r>
            <a:r>
              <a:rPr lang="en-US" sz="2720"/>
              <a:t>the time frame of the article. Did the action take place last night, last week, or over the course of a month?</a:t>
            </a:r>
            <a:endParaRPr sz="2720" b="1"/>
          </a:p>
          <a:p>
            <a:pPr marL="342900" lvl="0" indent="-342900" algn="l" rtl="0">
              <a:lnSpc>
                <a:spcPct val="80000"/>
              </a:lnSpc>
              <a:spcBef>
                <a:spcPts val="544"/>
              </a:spcBef>
              <a:spcAft>
                <a:spcPts val="0"/>
              </a:spcAft>
              <a:buClr>
                <a:schemeClr val="dk1"/>
              </a:buClr>
              <a:buSzPts val="2720"/>
              <a:buChar char="•"/>
            </a:pPr>
            <a:r>
              <a:rPr lang="en-US" sz="2720" b="1"/>
              <a:t>Why: </a:t>
            </a:r>
            <a:r>
              <a:rPr lang="en-US" sz="2720"/>
              <a:t>explains the “what,” or the actions that occurred.</a:t>
            </a:r>
            <a:endParaRPr sz="2720" b="1"/>
          </a:p>
          <a:p>
            <a:pPr marL="342900" lvl="0" indent="-342900" algn="l" rtl="0">
              <a:lnSpc>
                <a:spcPct val="80000"/>
              </a:lnSpc>
              <a:spcBef>
                <a:spcPts val="544"/>
              </a:spcBef>
              <a:spcAft>
                <a:spcPts val="0"/>
              </a:spcAft>
              <a:buClr>
                <a:schemeClr val="dk1"/>
              </a:buClr>
              <a:buSzPts val="2720"/>
              <a:buChar char="•"/>
            </a:pPr>
            <a:r>
              <a:rPr lang="en-US" sz="2720" b="1"/>
              <a:t>How: </a:t>
            </a:r>
            <a:r>
              <a:rPr lang="en-US" sz="2720"/>
              <a:t>describes the sequence of events or actions that occurred.</a:t>
            </a:r>
            <a:endParaRPr sz="2720" b="1"/>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Lead (First) Sentence</a:t>
            </a:r>
            <a:endParaRPr/>
          </a:p>
        </p:txBody>
      </p:sp>
      <p:sp>
        <p:nvSpPr>
          <p:cNvPr id="195" name="Google Shape;195;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960"/>
              <a:buChar char="•"/>
            </a:pPr>
            <a:r>
              <a:rPr lang="en-US" sz="2960" dirty="0"/>
              <a:t>The first sentence of </a:t>
            </a:r>
            <a:r>
              <a:rPr lang="en-US" sz="2960" dirty="0" smtClean="0"/>
              <a:t>the lead</a:t>
            </a:r>
            <a:r>
              <a:rPr lang="en-US" sz="2960" dirty="0"/>
              <a:t>, in particular, is very important.</a:t>
            </a:r>
            <a:endParaRPr dirty="0"/>
          </a:p>
          <a:p>
            <a:pPr marL="342900" lvl="0" indent="-342900" algn="l" rtl="0">
              <a:spcBef>
                <a:spcPts val="592"/>
              </a:spcBef>
              <a:spcAft>
                <a:spcPts val="0"/>
              </a:spcAft>
              <a:buClr>
                <a:schemeClr val="dk1"/>
              </a:buClr>
              <a:buSzPts val="2960"/>
              <a:buChar char="•"/>
            </a:pPr>
            <a:r>
              <a:rPr lang="en-US" sz="2960" dirty="0"/>
              <a:t>It must hook readers and encourage them to continue reading. </a:t>
            </a:r>
            <a:endParaRPr dirty="0"/>
          </a:p>
          <a:p>
            <a:pPr marL="342900" lvl="0" indent="-342900" algn="l" rtl="0">
              <a:spcBef>
                <a:spcPts val="592"/>
              </a:spcBef>
              <a:spcAft>
                <a:spcPts val="0"/>
              </a:spcAft>
              <a:buClr>
                <a:schemeClr val="dk1"/>
              </a:buClr>
              <a:buSzPts val="2960"/>
              <a:buChar char="•"/>
            </a:pPr>
            <a:r>
              <a:rPr lang="en-US" sz="2960" dirty="0"/>
              <a:t>In most news articles, the first sentence gives answers to as many of the 5 WHs as possible, in as few words as possible.</a:t>
            </a:r>
            <a:endParaRPr dirty="0"/>
          </a:p>
          <a:p>
            <a:pPr marL="342900" lvl="0" indent="-342900" algn="l" rtl="0">
              <a:spcBef>
                <a:spcPts val="592"/>
              </a:spcBef>
              <a:spcAft>
                <a:spcPts val="0"/>
              </a:spcAft>
              <a:buClr>
                <a:schemeClr val="dk1"/>
              </a:buClr>
              <a:buSzPts val="2960"/>
              <a:buChar char="•"/>
            </a:pPr>
            <a:r>
              <a:rPr lang="en-US" sz="2960" dirty="0" err="1"/>
              <a:t>Eg</a:t>
            </a:r>
            <a:r>
              <a:rPr lang="en-US" sz="2960" dirty="0"/>
              <a:t>: Thousands of students marched in the streets of </a:t>
            </a:r>
            <a:r>
              <a:rPr lang="en-US" sz="2960" dirty="0" smtClean="0"/>
              <a:t>London today </a:t>
            </a:r>
            <a:r>
              <a:rPr lang="en-US" sz="2960" dirty="0"/>
              <a:t>to protest violence in schools.</a:t>
            </a:r>
            <a:endParaRPr dirty="0"/>
          </a:p>
          <a:p>
            <a:pPr marL="342900" lvl="0" indent="-154940" algn="l" rtl="0">
              <a:spcBef>
                <a:spcPts val="592"/>
              </a:spcBef>
              <a:spcAft>
                <a:spcPts val="0"/>
              </a:spcAft>
              <a:buClr>
                <a:schemeClr val="dk1"/>
              </a:buClr>
              <a:buSzPts val="2960"/>
              <a:buNone/>
            </a:pPr>
            <a:endParaRPr sz="296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Lead (First) Sentence</a:t>
            </a:r>
            <a:endParaRPr/>
          </a:p>
        </p:txBody>
      </p:sp>
      <p:sp>
        <p:nvSpPr>
          <p:cNvPr id="201" name="Google Shape;20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smtClean="0"/>
              <a:t>To </a:t>
            </a:r>
            <a:r>
              <a:rPr lang="en-US" dirty="0"/>
              <a:t>create an original and captivating </a:t>
            </a:r>
            <a:r>
              <a:rPr lang="en-US" dirty="0" smtClean="0"/>
              <a:t>first sentence you </a:t>
            </a:r>
            <a:r>
              <a:rPr lang="en-US" dirty="0"/>
              <a:t>might consider introducing your topic using a lead that:</a:t>
            </a:r>
            <a:endParaRPr sz="2400" dirty="0"/>
          </a:p>
          <a:p>
            <a:pPr marL="742950" lvl="1" indent="-285750" algn="l" rtl="0">
              <a:spcBef>
                <a:spcPts val="560"/>
              </a:spcBef>
              <a:spcAft>
                <a:spcPts val="0"/>
              </a:spcAft>
              <a:buClr>
                <a:schemeClr val="dk1"/>
              </a:buClr>
              <a:buSzPts val="2800"/>
              <a:buChar char="–"/>
            </a:pPr>
            <a:r>
              <a:rPr lang="en-US" dirty="0"/>
              <a:t>Asks a question/s</a:t>
            </a:r>
            <a:endParaRPr sz="2000" dirty="0"/>
          </a:p>
          <a:p>
            <a:pPr marL="742950" lvl="1" indent="-285750" algn="l" rtl="0">
              <a:spcBef>
                <a:spcPts val="560"/>
              </a:spcBef>
              <a:spcAft>
                <a:spcPts val="0"/>
              </a:spcAft>
              <a:buClr>
                <a:schemeClr val="dk1"/>
              </a:buClr>
              <a:buSzPts val="2800"/>
              <a:buChar char="–"/>
            </a:pPr>
            <a:r>
              <a:rPr lang="en-US" dirty="0"/>
              <a:t>Includes a surprise/s</a:t>
            </a:r>
            <a:endParaRPr sz="2000" dirty="0"/>
          </a:p>
          <a:p>
            <a:pPr marL="742950" lvl="1" indent="-285750" algn="l" rtl="0">
              <a:spcBef>
                <a:spcPts val="560"/>
              </a:spcBef>
              <a:spcAft>
                <a:spcPts val="0"/>
              </a:spcAft>
              <a:buClr>
                <a:schemeClr val="dk1"/>
              </a:buClr>
              <a:buSzPts val="2800"/>
              <a:buChar char="–"/>
            </a:pPr>
            <a:r>
              <a:rPr lang="en-US" dirty="0"/>
              <a:t>Creates suspense</a:t>
            </a:r>
            <a:endParaRPr sz="2000" dirty="0"/>
          </a:p>
          <a:p>
            <a:pPr marL="742950" lvl="1" indent="-285750" algn="l" rtl="0">
              <a:spcBef>
                <a:spcPts val="560"/>
              </a:spcBef>
              <a:spcAft>
                <a:spcPts val="0"/>
              </a:spcAft>
              <a:buClr>
                <a:schemeClr val="dk1"/>
              </a:buClr>
              <a:buSzPts val="2800"/>
              <a:buChar char="–"/>
            </a:pPr>
            <a:r>
              <a:rPr lang="en-US" dirty="0"/>
              <a:t>Uses a quotation</a:t>
            </a:r>
            <a:endParaRPr sz="2000" dirty="0"/>
          </a:p>
          <a:p>
            <a:pPr marL="742950" lvl="1" indent="-285750" algn="l" rtl="0">
              <a:spcBef>
                <a:spcPts val="560"/>
              </a:spcBef>
              <a:spcAft>
                <a:spcPts val="0"/>
              </a:spcAft>
              <a:buClr>
                <a:schemeClr val="dk1"/>
              </a:buClr>
              <a:buSzPts val="2800"/>
              <a:buChar char="–"/>
            </a:pPr>
            <a:r>
              <a:rPr lang="en-US" dirty="0"/>
              <a:t>Provokes a thought or idea</a:t>
            </a:r>
            <a:endParaRPr sz="2000" dirty="0"/>
          </a:p>
          <a:p>
            <a:pPr marL="342900" lvl="0" indent="-139700" algn="l" rtl="0">
              <a:spcBef>
                <a:spcPts val="640"/>
              </a:spcBef>
              <a:spcAft>
                <a:spcPts val="0"/>
              </a:spcAft>
              <a:buClr>
                <a:schemeClr val="dk1"/>
              </a:buClr>
              <a:buSzPts val="320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Lead Paragraph Example</a:t>
            </a:r>
            <a:endParaRPr/>
          </a:p>
        </p:txBody>
      </p:sp>
      <p:pic>
        <p:nvPicPr>
          <p:cNvPr id="213" name="Google Shape;213;p20"/>
          <p:cNvPicPr preferRelativeResize="0">
            <a:picLocks noGrp="1"/>
          </p:cNvPicPr>
          <p:nvPr>
            <p:ph type="body" idx="1"/>
          </p:nvPr>
        </p:nvPicPr>
        <p:blipFill rotWithShape="1">
          <a:blip r:embed="rId3">
            <a:alphaModFix/>
          </a:blip>
          <a:srcRect/>
          <a:stretch/>
        </p:blipFill>
        <p:spPr>
          <a:xfrm>
            <a:off x="2627784" y="1785311"/>
            <a:ext cx="3888432" cy="403491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Middle Paragraphs</a:t>
            </a:r>
            <a:endParaRPr/>
          </a:p>
        </p:txBody>
      </p:sp>
      <p:sp>
        <p:nvSpPr>
          <p:cNvPr id="219" name="Google Shape;219;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Char char="•"/>
            </a:pPr>
            <a:r>
              <a:rPr lang="en-US" sz="2720" dirty="0"/>
              <a:t>The middle paragraphs of a news article provide the reader with more details about the topic.</a:t>
            </a:r>
            <a:endParaRPr dirty="0"/>
          </a:p>
          <a:p>
            <a:pPr marL="342900" lvl="0" indent="-342900" algn="l" rtl="0">
              <a:lnSpc>
                <a:spcPct val="80000"/>
              </a:lnSpc>
              <a:spcBef>
                <a:spcPts val="544"/>
              </a:spcBef>
              <a:spcAft>
                <a:spcPts val="0"/>
              </a:spcAft>
              <a:buClr>
                <a:schemeClr val="dk1"/>
              </a:buClr>
              <a:buSzPts val="2720"/>
              <a:buChar char="•"/>
            </a:pPr>
            <a:r>
              <a:rPr lang="en-US" sz="2720" dirty="0"/>
              <a:t>There should be smooth transitions from one paragraph to the next.</a:t>
            </a:r>
            <a:endParaRPr sz="2720" dirty="0"/>
          </a:p>
          <a:p>
            <a:pPr marL="342900" lvl="0" indent="-342900" algn="l" rtl="0">
              <a:lnSpc>
                <a:spcPct val="80000"/>
              </a:lnSpc>
              <a:spcBef>
                <a:spcPts val="544"/>
              </a:spcBef>
              <a:spcAft>
                <a:spcPts val="0"/>
              </a:spcAft>
              <a:buClr>
                <a:schemeClr val="dk1"/>
              </a:buClr>
              <a:buSzPts val="2720"/>
              <a:buChar char="•"/>
            </a:pPr>
            <a:r>
              <a:rPr lang="en-US" sz="2720" dirty="0"/>
              <a:t>Remember to be objective – do not state </a:t>
            </a:r>
            <a:r>
              <a:rPr lang="en-US" sz="2720" dirty="0" smtClean="0"/>
              <a:t>opinions.</a:t>
            </a:r>
            <a:endParaRPr dirty="0"/>
          </a:p>
          <a:p>
            <a:pPr marL="342900" lvl="0" indent="-342900" algn="l" rtl="0">
              <a:lnSpc>
                <a:spcPct val="80000"/>
              </a:lnSpc>
              <a:spcBef>
                <a:spcPts val="544"/>
              </a:spcBef>
              <a:spcAft>
                <a:spcPts val="0"/>
              </a:spcAft>
              <a:buClr>
                <a:schemeClr val="dk1"/>
              </a:buClr>
              <a:buSzPts val="2720"/>
              <a:buChar char="•"/>
            </a:pPr>
            <a:r>
              <a:rPr lang="en-US" sz="2720" dirty="0"/>
              <a:t>The purpose of </a:t>
            </a:r>
            <a:r>
              <a:rPr lang="en-US" sz="2720" dirty="0" smtClean="0"/>
              <a:t>an article </a:t>
            </a:r>
            <a:r>
              <a:rPr lang="en-US" sz="2720" dirty="0"/>
              <a:t>is to convey facts.</a:t>
            </a:r>
            <a:endParaRPr dirty="0"/>
          </a:p>
          <a:p>
            <a:pPr marL="342900" lvl="0" indent="-342900" algn="l" rtl="0">
              <a:lnSpc>
                <a:spcPct val="80000"/>
              </a:lnSpc>
              <a:spcBef>
                <a:spcPts val="544"/>
              </a:spcBef>
              <a:spcAft>
                <a:spcPts val="0"/>
              </a:spcAft>
              <a:buClr>
                <a:schemeClr val="dk1"/>
              </a:buClr>
              <a:buSzPts val="2720"/>
              <a:buChar char="•"/>
            </a:pPr>
            <a:r>
              <a:rPr lang="en-US" sz="2720" dirty="0"/>
              <a:t>I</a:t>
            </a:r>
            <a:r>
              <a:rPr lang="en-US" sz="2720" dirty="0" smtClean="0"/>
              <a:t>nclude </a:t>
            </a:r>
            <a:r>
              <a:rPr lang="en-US" sz="2720" dirty="0"/>
              <a:t>a quotation/s from people involved in the story, and </a:t>
            </a:r>
            <a:r>
              <a:rPr lang="en-US" sz="2720" dirty="0" smtClean="0"/>
              <a:t>here the </a:t>
            </a:r>
            <a:r>
              <a:rPr lang="en-US" sz="2720" dirty="0"/>
              <a:t>quotation/s can </a:t>
            </a:r>
            <a:r>
              <a:rPr lang="en-US" sz="2720" dirty="0" smtClean="0"/>
              <a:t>express opinions</a:t>
            </a:r>
            <a:r>
              <a:rPr lang="en-US" sz="2720" dirty="0"/>
              <a:t>.</a:t>
            </a:r>
            <a:endParaRPr dirty="0"/>
          </a:p>
          <a:p>
            <a:pPr marL="342900" lvl="0" indent="-342900" algn="l" rtl="0">
              <a:lnSpc>
                <a:spcPct val="80000"/>
              </a:lnSpc>
              <a:spcBef>
                <a:spcPts val="544"/>
              </a:spcBef>
              <a:spcAft>
                <a:spcPts val="0"/>
              </a:spcAft>
              <a:buClr>
                <a:schemeClr val="dk1"/>
              </a:buClr>
              <a:buSzPts val="2720"/>
              <a:buChar char="•"/>
            </a:pPr>
            <a:r>
              <a:rPr lang="en-US" sz="2720" dirty="0"/>
              <a:t>Make sure </a:t>
            </a:r>
            <a:r>
              <a:rPr lang="en-US" sz="2720" dirty="0" smtClean="0"/>
              <a:t>the speaker is properly identify.</a:t>
            </a:r>
            <a:endParaRPr dirty="0"/>
          </a:p>
          <a:p>
            <a:pPr marL="342900" lvl="0" indent="-170180" algn="l" rtl="0">
              <a:lnSpc>
                <a:spcPct val="80000"/>
              </a:lnSpc>
              <a:spcBef>
                <a:spcPts val="544"/>
              </a:spcBef>
              <a:spcAft>
                <a:spcPts val="0"/>
              </a:spcAft>
              <a:buClr>
                <a:schemeClr val="dk1"/>
              </a:buClr>
              <a:buSzPts val="2720"/>
              <a:buNone/>
            </a:pPr>
            <a:endParaRPr sz="272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smtClean="0">
                <a:solidFill>
                  <a:schemeClr val="dk1"/>
                </a:solidFill>
                <a:latin typeface="Calibri"/>
                <a:ea typeface="Calibri"/>
                <a:cs typeface="Calibri"/>
                <a:sym typeface="Calibri"/>
              </a:rPr>
              <a:t>News </a:t>
            </a:r>
            <a:r>
              <a:rPr lang="en-US" dirty="0">
                <a:solidFill>
                  <a:schemeClr val="dk1"/>
                </a:solidFill>
                <a:latin typeface="Calibri"/>
                <a:ea typeface="Calibri"/>
                <a:cs typeface="Calibri"/>
                <a:sym typeface="Calibri"/>
              </a:rPr>
              <a:t>Articles (Reports)</a:t>
            </a:r>
            <a:endParaRPr dirty="0"/>
          </a:p>
        </p:txBody>
      </p:sp>
      <p:sp>
        <p:nvSpPr>
          <p:cNvPr id="92" name="Google Shape;92;p2"/>
          <p:cNvSpPr txBox="1">
            <a:spLocks noGrp="1"/>
          </p:cNvSpPr>
          <p:nvPr>
            <p:ph type="body" idx="1"/>
          </p:nvPr>
        </p:nvSpPr>
        <p:spPr>
          <a:xfrm>
            <a:off x="288099" y="1600200"/>
            <a:ext cx="8617906"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ID" dirty="0" smtClean="0"/>
              <a:t>A </a:t>
            </a:r>
            <a:r>
              <a:rPr lang="en-ID" dirty="0" smtClean="0"/>
              <a:t>news </a:t>
            </a:r>
            <a:r>
              <a:rPr lang="en-ID" dirty="0" smtClean="0"/>
              <a:t>article is actually a type of recount.</a:t>
            </a:r>
            <a:endParaRPr lang="en-US" dirty="0" smtClean="0"/>
          </a:p>
          <a:p>
            <a:pPr marL="342900" lvl="0" indent="-342900" algn="l" rtl="0">
              <a:spcBef>
                <a:spcPts val="0"/>
              </a:spcBef>
              <a:spcAft>
                <a:spcPts val="0"/>
              </a:spcAft>
              <a:buClr>
                <a:schemeClr val="dk1"/>
              </a:buClr>
              <a:buSzPts val="3200"/>
              <a:buChar char="•"/>
            </a:pPr>
            <a:r>
              <a:rPr lang="en-US" dirty="0" smtClean="0"/>
              <a:t>When </a:t>
            </a:r>
            <a:r>
              <a:rPr lang="en-US" dirty="0"/>
              <a:t>you think about where you find news articles/reports, you probably think about the news that you read in newspapers, the internet, magazines, hear on </a:t>
            </a:r>
            <a:r>
              <a:rPr lang="en-US" dirty="0" smtClean="0"/>
              <a:t>the</a:t>
            </a:r>
          </a:p>
          <a:p>
            <a:pPr marL="0" lvl="0" indent="0" algn="l" rtl="0">
              <a:spcBef>
                <a:spcPts val="0"/>
              </a:spcBef>
              <a:spcAft>
                <a:spcPts val="0"/>
              </a:spcAft>
              <a:buClr>
                <a:schemeClr val="dk1"/>
              </a:buClr>
              <a:buSzPts val="3200"/>
              <a:buNone/>
            </a:pPr>
            <a:r>
              <a:rPr lang="en-US" dirty="0"/>
              <a:t> </a:t>
            </a:r>
            <a:r>
              <a:rPr lang="en-US" dirty="0" smtClean="0"/>
              <a:t>   radio</a:t>
            </a:r>
            <a:r>
              <a:rPr lang="en-US" dirty="0"/>
              <a:t>, and see on </a:t>
            </a:r>
            <a:endParaRPr lang="en-US" dirty="0" smtClean="0"/>
          </a:p>
          <a:p>
            <a:pPr marL="0" lvl="0" indent="0" algn="l" rtl="0">
              <a:spcBef>
                <a:spcPts val="0"/>
              </a:spcBef>
              <a:spcAft>
                <a:spcPts val="0"/>
              </a:spcAft>
              <a:buClr>
                <a:schemeClr val="dk1"/>
              </a:buClr>
              <a:buSzPts val="3200"/>
              <a:buNone/>
            </a:pPr>
            <a:r>
              <a:rPr lang="en-US" dirty="0"/>
              <a:t> </a:t>
            </a:r>
            <a:r>
              <a:rPr lang="en-US" dirty="0" smtClean="0"/>
              <a:t>   television </a:t>
            </a:r>
            <a:r>
              <a:rPr lang="en-US" dirty="0"/>
              <a:t>etc.</a:t>
            </a:r>
            <a:endParaRPr dirty="0"/>
          </a:p>
        </p:txBody>
      </p:sp>
      <p:pic>
        <p:nvPicPr>
          <p:cNvPr id="93" name="Google Shape;93;p2" descr="C:\Users\Michael Cornish\AppData\Local\Microsoft\Windows\INetCache\IE\O32UPNP2\newspaper_article[1].jpg"/>
          <p:cNvPicPr preferRelativeResize="0"/>
          <p:nvPr/>
        </p:nvPicPr>
        <p:blipFill rotWithShape="1">
          <a:blip r:embed="rId3">
            <a:alphaModFix/>
          </a:blip>
          <a:srcRect/>
          <a:stretch/>
        </p:blipFill>
        <p:spPr>
          <a:xfrm>
            <a:off x="4716016" y="3645024"/>
            <a:ext cx="4050000" cy="306896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Quotations</a:t>
            </a:r>
            <a:endParaRPr/>
          </a:p>
        </p:txBody>
      </p:sp>
      <p:sp>
        <p:nvSpPr>
          <p:cNvPr id="225" name="Google Shape;225;p22"/>
          <p:cNvSpPr txBox="1">
            <a:spLocks noGrp="1"/>
          </p:cNvSpPr>
          <p:nvPr>
            <p:ph type="body" idx="1"/>
          </p:nvPr>
        </p:nvSpPr>
        <p:spPr>
          <a:xfrm>
            <a:off x="467544" y="1412776"/>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If the speaker has a title or a specific role in the event, </a:t>
            </a:r>
            <a:r>
              <a:rPr lang="en-US" sz="2400" dirty="0" smtClean="0"/>
              <a:t>draw </a:t>
            </a:r>
            <a:r>
              <a:rPr lang="en-US" sz="2400" dirty="0"/>
              <a:t>attention to it.</a:t>
            </a:r>
            <a:endParaRPr dirty="0"/>
          </a:p>
          <a:p>
            <a:pPr marL="342900" lvl="0" indent="-342900" algn="l" rtl="0">
              <a:spcBef>
                <a:spcPts val="480"/>
              </a:spcBef>
              <a:spcAft>
                <a:spcPts val="0"/>
              </a:spcAft>
              <a:buClr>
                <a:schemeClr val="dk1"/>
              </a:buClr>
              <a:buSzPts val="2400"/>
              <a:buChar char="•"/>
            </a:pPr>
            <a:r>
              <a:rPr lang="en-US" sz="2400" dirty="0"/>
              <a:t>For example:</a:t>
            </a:r>
            <a:endParaRPr dirty="0"/>
          </a:p>
          <a:p>
            <a:pPr marL="342900" lvl="0" indent="-342900" algn="l" rtl="0">
              <a:spcBef>
                <a:spcPts val="480"/>
              </a:spcBef>
              <a:spcAft>
                <a:spcPts val="0"/>
              </a:spcAft>
              <a:buClr>
                <a:schemeClr val="dk1"/>
              </a:buClr>
              <a:buSzPts val="2400"/>
              <a:buChar char="•"/>
            </a:pPr>
            <a:r>
              <a:rPr lang="en-US" sz="2400" dirty="0"/>
              <a:t>“The kids wear clothes that look just like ours,” Tara Clarke, a participant in the ceremony, commented.</a:t>
            </a:r>
            <a:endParaRPr sz="2400" b="0" dirty="0"/>
          </a:p>
          <a:p>
            <a:pPr marL="342900" lvl="0" indent="-342900" algn="l" rtl="0">
              <a:spcBef>
                <a:spcPts val="480"/>
              </a:spcBef>
              <a:spcAft>
                <a:spcPts val="0"/>
              </a:spcAft>
              <a:buClr>
                <a:schemeClr val="dk1"/>
              </a:buClr>
              <a:buSzPts val="2400"/>
              <a:buChar char="•"/>
            </a:pPr>
            <a:r>
              <a:rPr lang="en-US" sz="2400" dirty="0"/>
              <a:t>“We have just invested a great deal of money into this program,” said Norma Jacob, Minister of Education.</a:t>
            </a:r>
            <a:endParaRPr sz="2400" b="0" dirty="0"/>
          </a:p>
          <a:p>
            <a:pPr marL="342900" lvl="0">
              <a:spcBef>
                <a:spcPts val="480"/>
              </a:spcBef>
              <a:buSzPts val="2400"/>
            </a:pPr>
            <a:r>
              <a:rPr lang="en-US" sz="2400" dirty="0"/>
              <a:t>If the speaker </a:t>
            </a:r>
            <a:r>
              <a:rPr lang="en-US" sz="2400" dirty="0" smtClean="0"/>
              <a:t>has </a:t>
            </a:r>
            <a:r>
              <a:rPr lang="en-US" sz="2400" dirty="0"/>
              <a:t>already </a:t>
            </a:r>
            <a:r>
              <a:rPr lang="en-US" sz="2400" dirty="0" smtClean="0"/>
              <a:t>been referred </a:t>
            </a:r>
            <a:r>
              <a:rPr lang="en-US" sz="2400" dirty="0"/>
              <a:t>to </a:t>
            </a:r>
            <a:r>
              <a:rPr lang="en-US" sz="2400" dirty="0" smtClean="0"/>
              <a:t>at </a:t>
            </a:r>
            <a:r>
              <a:rPr lang="en-US" sz="2400" dirty="0"/>
              <a:t>some point in </a:t>
            </a:r>
            <a:r>
              <a:rPr lang="en-US" sz="2400" dirty="0" smtClean="0"/>
              <a:t>the article</a:t>
            </a:r>
            <a:r>
              <a:rPr lang="en-US" sz="2400" dirty="0"/>
              <a:t>, you may then refer to the speaker by their last name only.</a:t>
            </a:r>
            <a:endParaRPr dirty="0"/>
          </a:p>
          <a:p>
            <a:pPr marL="342900" lvl="0" indent="-342900" algn="l" rtl="0">
              <a:spcBef>
                <a:spcPts val="480"/>
              </a:spcBef>
              <a:spcAft>
                <a:spcPts val="0"/>
              </a:spcAft>
              <a:buClr>
                <a:schemeClr val="dk1"/>
              </a:buClr>
              <a:buSzPts val="2400"/>
              <a:buChar char="•"/>
            </a:pPr>
            <a:r>
              <a:rPr lang="en-US" sz="2400" dirty="0"/>
              <a:t>For example:</a:t>
            </a:r>
            <a:endParaRPr dirty="0"/>
          </a:p>
          <a:p>
            <a:pPr marL="342900" lvl="0" indent="-342900" algn="l" rtl="0">
              <a:spcBef>
                <a:spcPts val="480"/>
              </a:spcBef>
              <a:spcAft>
                <a:spcPts val="0"/>
              </a:spcAft>
              <a:buClr>
                <a:schemeClr val="dk1"/>
              </a:buClr>
              <a:buSzPts val="2400"/>
              <a:buChar char="•"/>
            </a:pPr>
            <a:r>
              <a:rPr lang="en-US" sz="2400" dirty="0"/>
              <a:t>“As much as I enjoyed the trip, I am happy to be home,” Clarke said</a:t>
            </a:r>
            <a:r>
              <a:rPr lang="en-US" sz="2400" dirty="0" smtClean="0"/>
              <a:t>.</a:t>
            </a:r>
            <a:r>
              <a:rPr lang="en-US" sz="2400" dirty="0"/>
              <a:t/>
            </a:r>
            <a:br>
              <a:rPr lang="en-US" sz="2400" dirty="0"/>
            </a:br>
            <a:endParaRP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Last Paragraph</a:t>
            </a:r>
            <a:endParaRPr/>
          </a:p>
        </p:txBody>
      </p:sp>
      <p:sp>
        <p:nvSpPr>
          <p:cNvPr id="231" name="Google Shape;23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dirty="0"/>
              <a:t>The last paragraph concludes and summarizes the article. </a:t>
            </a:r>
            <a:endParaRPr dirty="0"/>
          </a:p>
          <a:p>
            <a:pPr marL="342900" lvl="0" indent="-342900" algn="l" rtl="0">
              <a:lnSpc>
                <a:spcPct val="80000"/>
              </a:lnSpc>
              <a:spcBef>
                <a:spcPts val="592"/>
              </a:spcBef>
              <a:spcAft>
                <a:spcPts val="0"/>
              </a:spcAft>
              <a:buClr>
                <a:schemeClr val="dk1"/>
              </a:buClr>
              <a:buSzPts val="2960"/>
              <a:buChar char="•"/>
            </a:pPr>
            <a:r>
              <a:rPr lang="en-US" sz="2960" dirty="0"/>
              <a:t>It may also provide a call to action – a suggestion of what readers can do in response to the article.</a:t>
            </a:r>
            <a:endParaRPr dirty="0"/>
          </a:p>
          <a:p>
            <a:pPr marL="342900" lvl="0" indent="-342900" algn="l" rtl="0">
              <a:lnSpc>
                <a:spcPct val="80000"/>
              </a:lnSpc>
              <a:spcBef>
                <a:spcPts val="592"/>
              </a:spcBef>
              <a:spcAft>
                <a:spcPts val="0"/>
              </a:spcAft>
              <a:buClr>
                <a:schemeClr val="dk1"/>
              </a:buClr>
              <a:buSzPts val="2960"/>
              <a:buChar char="•"/>
            </a:pPr>
            <a:r>
              <a:rPr lang="en-US" sz="2960" dirty="0"/>
              <a:t>For example, the last paragraph of an article about an earthquake could include information about where readers could donate money, clothes</a:t>
            </a:r>
            <a:r>
              <a:rPr lang="en-US" sz="2960" dirty="0" smtClean="0"/>
              <a:t>, </a:t>
            </a:r>
            <a:r>
              <a:rPr lang="en-US" sz="2960" dirty="0"/>
              <a:t>blankets </a:t>
            </a:r>
            <a:r>
              <a:rPr lang="en-US" sz="2960" dirty="0" err="1" smtClean="0"/>
              <a:t>etc</a:t>
            </a:r>
            <a:r>
              <a:rPr lang="en-US" sz="2960" dirty="0" smtClean="0"/>
              <a:t> to </a:t>
            </a:r>
            <a:r>
              <a:rPr lang="en-US" sz="2960" dirty="0"/>
              <a:t>help those affected.</a:t>
            </a:r>
            <a:endParaRPr dirty="0"/>
          </a:p>
          <a:p>
            <a:pPr marL="342900" lvl="0" indent="-154940" algn="l" rtl="0">
              <a:lnSpc>
                <a:spcPct val="80000"/>
              </a:lnSpc>
              <a:spcBef>
                <a:spcPts val="592"/>
              </a:spcBef>
              <a:spcAft>
                <a:spcPts val="0"/>
              </a:spcAft>
              <a:buClr>
                <a:schemeClr val="dk1"/>
              </a:buClr>
              <a:buSzPts val="2960"/>
              <a:buNone/>
            </a:pPr>
            <a:endParaRPr sz="296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smtClean="0">
                <a:solidFill>
                  <a:schemeClr val="dk1"/>
                </a:solidFill>
                <a:latin typeface="Calibri"/>
                <a:ea typeface="Calibri"/>
                <a:cs typeface="Calibri"/>
                <a:sym typeface="Calibri"/>
              </a:rPr>
              <a:t>Example for Grade 6</a:t>
            </a:r>
            <a:endParaRPr dirty="0"/>
          </a:p>
        </p:txBody>
      </p:sp>
      <p:sp>
        <p:nvSpPr>
          <p:cNvPr id="249" name="Google Shape;24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dk1"/>
              </a:buClr>
              <a:buSzPts val="2480"/>
              <a:buNone/>
            </a:pPr>
            <a:r>
              <a:rPr lang="en-US" sz="2480" dirty="0"/>
              <a:t>INTERNET OUTAGE, KIDS GOING CRAZY</a:t>
            </a:r>
            <a:endParaRPr dirty="0"/>
          </a:p>
          <a:p>
            <a:pPr marL="0" lvl="0" indent="0" algn="l" rtl="0">
              <a:lnSpc>
                <a:spcPct val="80000"/>
              </a:lnSpc>
              <a:spcBef>
                <a:spcPts val="496"/>
              </a:spcBef>
              <a:spcAft>
                <a:spcPts val="0"/>
              </a:spcAft>
              <a:buClr>
                <a:schemeClr val="dk1"/>
              </a:buClr>
              <a:buSzPts val="2480"/>
              <a:buNone/>
            </a:pPr>
            <a:r>
              <a:rPr lang="en-US" sz="2480" dirty="0"/>
              <a:t>Government officials hope to rectify the situation </a:t>
            </a:r>
            <a:r>
              <a:rPr lang="en-US" sz="2480" dirty="0" smtClean="0"/>
              <a:t>soon</a:t>
            </a:r>
          </a:p>
          <a:p>
            <a:pPr marL="0" lvl="0" indent="0" algn="l" rtl="0">
              <a:lnSpc>
                <a:spcPct val="80000"/>
              </a:lnSpc>
              <a:spcBef>
                <a:spcPts val="496"/>
              </a:spcBef>
              <a:spcAft>
                <a:spcPts val="0"/>
              </a:spcAft>
              <a:buClr>
                <a:schemeClr val="dk1"/>
              </a:buClr>
              <a:buSzPts val="2480"/>
              <a:buNone/>
            </a:pPr>
            <a:endParaRPr dirty="0"/>
          </a:p>
          <a:p>
            <a:pPr marL="0" lvl="0" indent="0" algn="l" rtl="0">
              <a:lnSpc>
                <a:spcPct val="80000"/>
              </a:lnSpc>
              <a:spcBef>
                <a:spcPts val="496"/>
              </a:spcBef>
              <a:spcAft>
                <a:spcPts val="0"/>
              </a:spcAft>
              <a:buClr>
                <a:schemeClr val="dk1"/>
              </a:buClr>
              <a:buSzPts val="2480"/>
              <a:buNone/>
            </a:pPr>
            <a:r>
              <a:rPr lang="en-US" sz="2480" dirty="0"/>
              <a:t>John </a:t>
            </a:r>
            <a:r>
              <a:rPr lang="en-US" sz="2480" dirty="0" err="1"/>
              <a:t>Budiman</a:t>
            </a:r>
            <a:r>
              <a:rPr lang="en-US" sz="2480" dirty="0"/>
              <a:t>. 18</a:t>
            </a:r>
            <a:r>
              <a:rPr lang="en-US" sz="2480" baseline="30000" dirty="0"/>
              <a:t>th</a:t>
            </a:r>
            <a:r>
              <a:rPr lang="en-US" sz="2480" dirty="0"/>
              <a:t> July, 2019</a:t>
            </a:r>
            <a:r>
              <a:rPr lang="en-US" sz="2480" dirty="0" smtClean="0"/>
              <a:t>.</a:t>
            </a:r>
          </a:p>
          <a:p>
            <a:pPr marL="0" lvl="0" indent="0" algn="l" rtl="0">
              <a:lnSpc>
                <a:spcPct val="80000"/>
              </a:lnSpc>
              <a:spcBef>
                <a:spcPts val="496"/>
              </a:spcBef>
              <a:spcAft>
                <a:spcPts val="0"/>
              </a:spcAft>
              <a:buClr>
                <a:schemeClr val="dk1"/>
              </a:buClr>
              <a:buSzPts val="2480"/>
              <a:buNone/>
            </a:pPr>
            <a:endParaRPr dirty="0"/>
          </a:p>
          <a:p>
            <a:pPr marL="0" lvl="0" indent="0" algn="l" rtl="0">
              <a:lnSpc>
                <a:spcPct val="80000"/>
              </a:lnSpc>
              <a:spcBef>
                <a:spcPts val="496"/>
              </a:spcBef>
              <a:spcAft>
                <a:spcPts val="0"/>
              </a:spcAft>
              <a:buClr>
                <a:schemeClr val="dk1"/>
              </a:buClr>
              <a:buSzPts val="2480"/>
              <a:buNone/>
            </a:pPr>
            <a:r>
              <a:rPr lang="en-US" sz="2480" dirty="0"/>
              <a:t>Social problems among children have sharply risen in </a:t>
            </a:r>
            <a:r>
              <a:rPr lang="en-US" sz="2480" dirty="0" err="1"/>
              <a:t>Permata</a:t>
            </a:r>
            <a:r>
              <a:rPr lang="en-US" sz="2480" dirty="0"/>
              <a:t> </a:t>
            </a:r>
            <a:r>
              <a:rPr lang="en-US" sz="2480" dirty="0" err="1"/>
              <a:t>Buana</a:t>
            </a:r>
            <a:r>
              <a:rPr lang="en-US" sz="2480" dirty="0"/>
              <a:t>, West Jakarta due to an internet outage. The outage began at the beginning of July and has now lasted for more than two weeks</a:t>
            </a:r>
            <a:r>
              <a:rPr lang="en-US" sz="2480" dirty="0" smtClean="0"/>
              <a:t>.</a:t>
            </a:r>
          </a:p>
          <a:p>
            <a:pPr marL="0" lvl="0" indent="0" algn="l" rtl="0">
              <a:lnSpc>
                <a:spcPct val="80000"/>
              </a:lnSpc>
              <a:spcBef>
                <a:spcPts val="496"/>
              </a:spcBef>
              <a:spcAft>
                <a:spcPts val="0"/>
              </a:spcAft>
              <a:buClr>
                <a:schemeClr val="dk1"/>
              </a:buClr>
              <a:buSzPts val="2480"/>
              <a:buNone/>
            </a:pPr>
            <a:endParaRPr dirty="0"/>
          </a:p>
          <a:p>
            <a:pPr marL="0" lvl="0" indent="0" algn="l" rtl="0">
              <a:lnSpc>
                <a:spcPct val="80000"/>
              </a:lnSpc>
              <a:spcBef>
                <a:spcPts val="496"/>
              </a:spcBef>
              <a:spcAft>
                <a:spcPts val="0"/>
              </a:spcAft>
              <a:buClr>
                <a:schemeClr val="dk1"/>
              </a:buClr>
              <a:buSzPts val="2480"/>
              <a:buNone/>
            </a:pPr>
            <a:r>
              <a:rPr lang="en-US" sz="2480" dirty="0"/>
              <a:t>Parents have struggled with bad </a:t>
            </a:r>
            <a:r>
              <a:rPr lang="en-US" sz="2480" dirty="0" err="1"/>
              <a:t>behaviour</a:t>
            </a:r>
            <a:r>
              <a:rPr lang="en-US" sz="2480" dirty="0"/>
              <a:t>, tantrums </a:t>
            </a:r>
            <a:r>
              <a:rPr lang="en-US" sz="2480" dirty="0" err="1"/>
              <a:t>etc</a:t>
            </a:r>
            <a:r>
              <a:rPr lang="en-US" sz="2480" dirty="0"/>
              <a:t> </a:t>
            </a:r>
            <a:r>
              <a:rPr lang="en-US" sz="2480" dirty="0" smtClean="0"/>
              <a:t>from children </a:t>
            </a:r>
            <a:r>
              <a:rPr lang="en-US" sz="2480" dirty="0"/>
              <a:t>that have been disrupting their </a:t>
            </a:r>
            <a:r>
              <a:rPr lang="en-US" sz="2480" dirty="0" smtClean="0"/>
              <a:t>households. </a:t>
            </a:r>
            <a:r>
              <a:rPr lang="en-US" sz="2480" dirty="0"/>
              <a:t>Parents are desperate to get the internet on again because their families are being disrupted through the mental break down of their children who cannot cope without the internet.</a:t>
            </a:r>
            <a:endParaRPr sz="2480" dirty="0"/>
          </a:p>
          <a:p>
            <a:pPr marL="0" lvl="0" indent="0" algn="l" rtl="0">
              <a:lnSpc>
                <a:spcPct val="80000"/>
              </a:lnSpc>
              <a:spcBef>
                <a:spcPts val="496"/>
              </a:spcBef>
              <a:spcAft>
                <a:spcPts val="0"/>
              </a:spcAft>
              <a:buClr>
                <a:schemeClr val="dk1"/>
              </a:buClr>
              <a:buSzPts val="2480"/>
              <a:buNone/>
            </a:pPr>
            <a:endParaRPr sz="248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Example Continued</a:t>
            </a:r>
            <a:endParaRPr/>
          </a:p>
        </p:txBody>
      </p:sp>
      <p:sp>
        <p:nvSpPr>
          <p:cNvPr id="255" name="Google Shape;255;p27"/>
          <p:cNvSpPr txBox="1">
            <a:spLocks noGrp="1"/>
          </p:cNvSpPr>
          <p:nvPr>
            <p:ph type="body" idx="1"/>
          </p:nvPr>
        </p:nvSpPr>
        <p:spPr>
          <a:xfrm>
            <a:off x="457200" y="1600200"/>
            <a:ext cx="8229600" cy="481312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720"/>
              <a:buNone/>
            </a:pPr>
            <a:r>
              <a:rPr lang="en-US" sz="2300" dirty="0" err="1"/>
              <a:t>Neighbours</a:t>
            </a:r>
            <a:r>
              <a:rPr lang="en-US" sz="2300" dirty="0"/>
              <a:t> in the area have reported hearing screams, arguments and yelling by the youth of many houses. “I can’t sleep some nights,” stated Pak </a:t>
            </a:r>
            <a:r>
              <a:rPr lang="en-US" sz="2300" dirty="0" err="1" smtClean="0"/>
              <a:t>Arifin</a:t>
            </a:r>
            <a:r>
              <a:rPr lang="en-US" sz="2300" dirty="0" smtClean="0"/>
              <a:t> </a:t>
            </a:r>
            <a:r>
              <a:rPr lang="en-US" sz="2300" dirty="0"/>
              <a:t>of </a:t>
            </a:r>
            <a:r>
              <a:rPr lang="en-US" sz="2300" dirty="0" smtClean="0"/>
              <a:t>Island Street. </a:t>
            </a:r>
            <a:r>
              <a:rPr lang="en-US" sz="2300" dirty="0"/>
              <a:t>Police have been called to some houses to make sure resident’s children do not </a:t>
            </a:r>
            <a:r>
              <a:rPr lang="en-US" sz="2300" dirty="0" smtClean="0"/>
              <a:t>continue to disturb </a:t>
            </a:r>
            <a:r>
              <a:rPr lang="en-US" sz="2300" dirty="0"/>
              <a:t>the peace</a:t>
            </a:r>
            <a:r>
              <a:rPr lang="en-US" sz="2300" dirty="0" smtClean="0"/>
              <a:t>.</a:t>
            </a:r>
          </a:p>
          <a:p>
            <a:pPr marL="0" lvl="0" indent="0" algn="l" rtl="0">
              <a:lnSpc>
                <a:spcPct val="90000"/>
              </a:lnSpc>
              <a:spcBef>
                <a:spcPts val="0"/>
              </a:spcBef>
              <a:spcAft>
                <a:spcPts val="0"/>
              </a:spcAft>
              <a:buClr>
                <a:schemeClr val="dk1"/>
              </a:buClr>
              <a:buSzPts val="2720"/>
              <a:buNone/>
            </a:pPr>
            <a:endParaRPr sz="2300" dirty="0"/>
          </a:p>
          <a:p>
            <a:pPr marL="0" lvl="0" indent="0" algn="l" rtl="0">
              <a:lnSpc>
                <a:spcPct val="90000"/>
              </a:lnSpc>
              <a:spcBef>
                <a:spcPts val="544"/>
              </a:spcBef>
              <a:spcAft>
                <a:spcPts val="0"/>
              </a:spcAft>
              <a:buClr>
                <a:schemeClr val="dk1"/>
              </a:buClr>
              <a:buSzPts val="2720"/>
              <a:buNone/>
            </a:pPr>
            <a:r>
              <a:rPr lang="en-US" sz="2300" dirty="0"/>
              <a:t>Many parents have been showing high levels of stress because of their children. Counsellors have reported a spike in the number of parents  coming to see them. The local government have set up extra counselling services for parents that cannot cope</a:t>
            </a:r>
            <a:r>
              <a:rPr lang="en-US" sz="2300" dirty="0" smtClean="0"/>
              <a:t>.</a:t>
            </a:r>
          </a:p>
          <a:p>
            <a:pPr marL="0" lvl="0" indent="0" algn="l" rtl="0">
              <a:lnSpc>
                <a:spcPct val="90000"/>
              </a:lnSpc>
              <a:spcBef>
                <a:spcPts val="544"/>
              </a:spcBef>
              <a:spcAft>
                <a:spcPts val="0"/>
              </a:spcAft>
              <a:buClr>
                <a:schemeClr val="dk1"/>
              </a:buClr>
              <a:buSzPts val="2720"/>
              <a:buNone/>
            </a:pPr>
            <a:endParaRPr lang="en-ID" sz="2300" dirty="0"/>
          </a:p>
          <a:p>
            <a:pPr marL="0" indent="0">
              <a:lnSpc>
                <a:spcPct val="90000"/>
              </a:lnSpc>
              <a:spcBef>
                <a:spcPts val="544"/>
              </a:spcBef>
              <a:buSzPts val="2720"/>
              <a:buNone/>
            </a:pPr>
            <a:r>
              <a:rPr lang="en-US" sz="2300" dirty="0"/>
              <a:t>Government officials have stated they are working over time on the situation. They have provided more finances to overcome the internet problem as soon as possible and are pleading for children to stay calm for the good of the community.</a:t>
            </a:r>
          </a:p>
          <a:p>
            <a:pPr marL="0" lvl="0" indent="0" algn="l" rtl="0">
              <a:lnSpc>
                <a:spcPct val="90000"/>
              </a:lnSpc>
              <a:spcBef>
                <a:spcPts val="544"/>
              </a:spcBef>
              <a:spcAft>
                <a:spcPts val="0"/>
              </a:spcAft>
              <a:buClr>
                <a:schemeClr val="dk1"/>
              </a:buClr>
              <a:buSzPts val="2720"/>
              <a:buNone/>
            </a:pPr>
            <a:endParaRPr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a:solidFill>
                  <a:schemeClr val="dk1"/>
                </a:solidFill>
                <a:latin typeface="Calibri"/>
                <a:ea typeface="Calibri"/>
                <a:cs typeface="Calibri"/>
                <a:sym typeface="Calibri"/>
              </a:rPr>
              <a:t>Main Purposes Of News Articles (Reports)</a:t>
            </a:r>
            <a:endParaRPr sz="3959"/>
          </a:p>
        </p:txBody>
      </p:sp>
      <p:sp>
        <p:nvSpPr>
          <p:cNvPr id="106" name="Google Shape;106;p4"/>
          <p:cNvSpPr txBox="1">
            <a:spLocks noGrp="1"/>
          </p:cNvSpPr>
          <p:nvPr>
            <p:ph type="body" idx="1"/>
          </p:nvPr>
        </p:nvSpPr>
        <p:spPr>
          <a:xfrm>
            <a:off x="457200" y="1600200"/>
            <a:ext cx="8229600" cy="4925144"/>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dirty="0"/>
              <a:t>There are three main purposes of news articles:</a:t>
            </a:r>
            <a:endParaRPr sz="2590" dirty="0"/>
          </a:p>
          <a:p>
            <a:pPr marL="742950" lvl="1" indent="-285750" algn="l" rtl="0">
              <a:lnSpc>
                <a:spcPct val="80000"/>
              </a:lnSpc>
              <a:spcBef>
                <a:spcPts val="518"/>
              </a:spcBef>
              <a:spcAft>
                <a:spcPts val="0"/>
              </a:spcAft>
              <a:buClr>
                <a:schemeClr val="dk1"/>
              </a:buClr>
              <a:buSzPts val="2590"/>
              <a:buChar char="–"/>
            </a:pPr>
            <a:r>
              <a:rPr lang="en-US" sz="2590" dirty="0"/>
              <a:t>To inform</a:t>
            </a:r>
            <a:endParaRPr sz="1850" dirty="0"/>
          </a:p>
          <a:p>
            <a:pPr marL="742950" lvl="1" indent="-285750" algn="l" rtl="0">
              <a:lnSpc>
                <a:spcPct val="80000"/>
              </a:lnSpc>
              <a:spcBef>
                <a:spcPts val="518"/>
              </a:spcBef>
              <a:spcAft>
                <a:spcPts val="0"/>
              </a:spcAft>
              <a:buClr>
                <a:schemeClr val="dk1"/>
              </a:buClr>
              <a:buSzPts val="2590"/>
              <a:buChar char="–"/>
            </a:pPr>
            <a:r>
              <a:rPr lang="en-US" sz="2590" dirty="0"/>
              <a:t>To entertain</a:t>
            </a:r>
            <a:endParaRPr sz="1850" dirty="0"/>
          </a:p>
          <a:p>
            <a:pPr marL="742950" lvl="1" indent="-285750" algn="l" rtl="0">
              <a:lnSpc>
                <a:spcPct val="80000"/>
              </a:lnSpc>
              <a:spcBef>
                <a:spcPts val="518"/>
              </a:spcBef>
              <a:spcAft>
                <a:spcPts val="0"/>
              </a:spcAft>
              <a:buClr>
                <a:schemeClr val="dk1"/>
              </a:buClr>
              <a:buSzPts val="2590"/>
              <a:buChar char="–"/>
            </a:pPr>
            <a:r>
              <a:rPr lang="en-US" sz="2590" dirty="0"/>
              <a:t>To persuade</a:t>
            </a:r>
            <a:endParaRPr sz="1850" dirty="0"/>
          </a:p>
          <a:p>
            <a:pPr marL="342900" lvl="0" indent="-342900" algn="l" rtl="0">
              <a:lnSpc>
                <a:spcPct val="80000"/>
              </a:lnSpc>
              <a:spcBef>
                <a:spcPts val="592"/>
              </a:spcBef>
              <a:spcAft>
                <a:spcPts val="0"/>
              </a:spcAft>
              <a:buClr>
                <a:schemeClr val="dk1"/>
              </a:buClr>
              <a:buSzPts val="2960"/>
              <a:buChar char="•"/>
            </a:pPr>
            <a:r>
              <a:rPr lang="en-US" sz="2960" dirty="0" smtClean="0"/>
              <a:t>A news </a:t>
            </a:r>
            <a:r>
              <a:rPr lang="en-US" sz="2960" dirty="0"/>
              <a:t>article should contain objective, factual information and be written in the third person (he, she, it, they).</a:t>
            </a:r>
            <a:endParaRPr sz="2590" dirty="0"/>
          </a:p>
          <a:p>
            <a:pPr marL="342900" lvl="0" indent="-342900" algn="l" rtl="0">
              <a:lnSpc>
                <a:spcPct val="80000"/>
              </a:lnSpc>
              <a:spcBef>
                <a:spcPts val="592"/>
              </a:spcBef>
              <a:spcAft>
                <a:spcPts val="0"/>
              </a:spcAft>
              <a:buClr>
                <a:schemeClr val="dk1"/>
              </a:buClr>
              <a:buSzPts val="2960"/>
              <a:buChar char="•"/>
            </a:pPr>
            <a:r>
              <a:rPr lang="en-US" sz="2960" dirty="0" smtClean="0"/>
              <a:t>The text should </a:t>
            </a:r>
            <a:r>
              <a:rPr lang="en-US" sz="2960" dirty="0"/>
              <a:t>be simple, clear and to the point.</a:t>
            </a:r>
            <a:endParaRPr dirty="0"/>
          </a:p>
          <a:p>
            <a:pPr marL="342900" lvl="0" indent="-342900" algn="l" rtl="0">
              <a:lnSpc>
                <a:spcPct val="80000"/>
              </a:lnSpc>
              <a:spcBef>
                <a:spcPts val="592"/>
              </a:spcBef>
              <a:spcAft>
                <a:spcPts val="0"/>
              </a:spcAft>
              <a:buClr>
                <a:schemeClr val="dk1"/>
              </a:buClr>
              <a:buSzPts val="2960"/>
              <a:buChar char="•"/>
            </a:pPr>
            <a:r>
              <a:rPr lang="en-US" sz="2960" dirty="0" smtClean="0"/>
              <a:t>The article </a:t>
            </a:r>
            <a:r>
              <a:rPr lang="en-US" sz="2960" dirty="0"/>
              <a:t>should not be emotional and only rarely include </a:t>
            </a:r>
            <a:r>
              <a:rPr lang="en-US" sz="2960" dirty="0" smtClean="0"/>
              <a:t>an opinion</a:t>
            </a:r>
            <a:r>
              <a:rPr lang="en-US" sz="2960" dirty="0"/>
              <a:t>.</a:t>
            </a:r>
            <a:endParaRPr sz="2960" dirty="0"/>
          </a:p>
          <a:p>
            <a:pPr marL="342900" lvl="0" indent="-154940" algn="l" rtl="0">
              <a:lnSpc>
                <a:spcPct val="80000"/>
              </a:lnSpc>
              <a:spcBef>
                <a:spcPts val="592"/>
              </a:spcBef>
              <a:spcAft>
                <a:spcPts val="0"/>
              </a:spcAft>
              <a:buClr>
                <a:schemeClr val="dk1"/>
              </a:buClr>
              <a:buSzPts val="2960"/>
              <a:buNone/>
            </a:pPr>
            <a:endParaRPr sz="296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3959">
                <a:solidFill>
                  <a:schemeClr val="dk1"/>
                </a:solidFill>
                <a:latin typeface="Calibri"/>
                <a:ea typeface="Calibri"/>
                <a:cs typeface="Calibri"/>
                <a:sym typeface="Calibri"/>
              </a:rPr>
              <a:t>The Outline Of a News Article (Report)</a:t>
            </a:r>
            <a:endParaRPr sz="3959"/>
          </a:p>
        </p:txBody>
      </p:sp>
      <p:sp>
        <p:nvSpPr>
          <p:cNvPr id="112" name="Google Shape;112;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b="0"/>
          </a:p>
          <a:p>
            <a:pPr marL="457200" lvl="1" indent="0" algn="l" rtl="0">
              <a:spcBef>
                <a:spcPts val="560"/>
              </a:spcBef>
              <a:spcAft>
                <a:spcPts val="0"/>
              </a:spcAft>
              <a:buClr>
                <a:schemeClr val="dk1"/>
              </a:buClr>
              <a:buSzPts val="2800"/>
              <a:buNone/>
            </a:pPr>
            <a:r>
              <a:rPr lang="en-US"/>
              <a:t>                              </a:t>
            </a:r>
            <a:r>
              <a:rPr lang="en-US" sz="2400"/>
              <a:t>Most Important</a:t>
            </a:r>
            <a:endParaRPr/>
          </a:p>
          <a:p>
            <a:pPr marL="457200" lvl="1" indent="0" algn="l" rtl="0">
              <a:spcBef>
                <a:spcPts val="480"/>
              </a:spcBef>
              <a:spcAft>
                <a:spcPts val="0"/>
              </a:spcAft>
              <a:buClr>
                <a:schemeClr val="dk1"/>
              </a:buClr>
              <a:buSzPts val="2400"/>
              <a:buNone/>
            </a:pPr>
            <a:r>
              <a:rPr lang="en-US" sz="2400"/>
              <a:t>                       </a:t>
            </a:r>
            <a:endParaRPr/>
          </a:p>
          <a:p>
            <a:pPr marL="457200" lvl="1" indent="0" algn="l" rtl="0">
              <a:spcBef>
                <a:spcPts val="480"/>
              </a:spcBef>
              <a:spcAft>
                <a:spcPts val="0"/>
              </a:spcAft>
              <a:buClr>
                <a:schemeClr val="dk1"/>
              </a:buClr>
              <a:buSzPts val="2400"/>
              <a:buNone/>
            </a:pPr>
            <a:r>
              <a:rPr lang="en-US" sz="2400"/>
              <a:t>                                    Less Important</a:t>
            </a:r>
            <a:endParaRPr/>
          </a:p>
          <a:p>
            <a:pPr marL="457200" lvl="1" indent="0" algn="l" rtl="0">
              <a:spcBef>
                <a:spcPts val="480"/>
              </a:spcBef>
              <a:spcAft>
                <a:spcPts val="0"/>
              </a:spcAft>
              <a:buClr>
                <a:schemeClr val="dk1"/>
              </a:buClr>
              <a:buSzPts val="2400"/>
              <a:buNone/>
            </a:pPr>
            <a:endParaRPr sz="2400"/>
          </a:p>
          <a:p>
            <a:pPr marL="457200" lvl="1" indent="0" algn="l" rtl="0">
              <a:spcBef>
                <a:spcPts val="480"/>
              </a:spcBef>
              <a:spcAft>
                <a:spcPts val="0"/>
              </a:spcAft>
              <a:buClr>
                <a:schemeClr val="dk1"/>
              </a:buClr>
              <a:buSzPts val="2400"/>
              <a:buNone/>
            </a:pPr>
            <a:r>
              <a:rPr lang="en-US" sz="2400"/>
              <a:t>                                   Least Important</a:t>
            </a:r>
            <a:endParaRPr/>
          </a:p>
          <a:p>
            <a:pPr marL="0" lvl="0" indent="0" algn="l" rtl="0">
              <a:spcBef>
                <a:spcPts val="640"/>
              </a:spcBef>
              <a:spcAft>
                <a:spcPts val="0"/>
              </a:spcAft>
              <a:buClr>
                <a:schemeClr val="dk1"/>
              </a:buClr>
              <a:buSzPts val="3200"/>
              <a:buNone/>
            </a:pPr>
            <a:endParaRPr/>
          </a:p>
        </p:txBody>
      </p:sp>
      <p:pic>
        <p:nvPicPr>
          <p:cNvPr id="113" name="Google Shape;113;p5" descr="C:\Users\Michael Cornish\AppData\Local\Microsoft\Windows\INetCache\IE\MH43WFA2\1024px-Alchemy_water_symbol.svg[1].png"/>
          <p:cNvPicPr preferRelativeResize="0"/>
          <p:nvPr/>
        </p:nvPicPr>
        <p:blipFill rotWithShape="1">
          <a:blip r:embed="rId3">
            <a:alphaModFix/>
          </a:blip>
          <a:srcRect/>
          <a:stretch/>
        </p:blipFill>
        <p:spPr>
          <a:xfrm>
            <a:off x="1043608" y="836712"/>
            <a:ext cx="6858000" cy="685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Structure Of a News Article</a:t>
            </a:r>
            <a:endParaRPr/>
          </a:p>
        </p:txBody>
      </p:sp>
      <p:sp>
        <p:nvSpPr>
          <p:cNvPr id="119" name="Google Shape;11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 news article usually consists of:</a:t>
            </a:r>
            <a:endParaRPr sz="2400"/>
          </a:p>
          <a:p>
            <a:pPr marL="742950" lvl="1" indent="-285750" algn="l" rtl="0">
              <a:spcBef>
                <a:spcPts val="560"/>
              </a:spcBef>
              <a:spcAft>
                <a:spcPts val="0"/>
              </a:spcAft>
              <a:buClr>
                <a:schemeClr val="dk1"/>
              </a:buClr>
              <a:buSzPts val="2800"/>
              <a:buChar char="–"/>
            </a:pPr>
            <a:r>
              <a:rPr lang="en-US"/>
              <a:t>A headline</a:t>
            </a:r>
            <a:endParaRPr/>
          </a:p>
          <a:p>
            <a:pPr marL="742950" lvl="1" indent="-285750" algn="l" rtl="0">
              <a:spcBef>
                <a:spcPts val="560"/>
              </a:spcBef>
              <a:spcAft>
                <a:spcPts val="0"/>
              </a:spcAft>
              <a:buClr>
                <a:schemeClr val="dk1"/>
              </a:buClr>
              <a:buSzPts val="2800"/>
              <a:buChar char="–"/>
            </a:pPr>
            <a:r>
              <a:rPr lang="en-US"/>
              <a:t>The Subhead (Optional)</a:t>
            </a:r>
            <a:endParaRPr/>
          </a:p>
          <a:p>
            <a:pPr marL="742950" lvl="1" indent="-285750" algn="l" rtl="0">
              <a:spcBef>
                <a:spcPts val="560"/>
              </a:spcBef>
              <a:spcAft>
                <a:spcPts val="0"/>
              </a:spcAft>
              <a:buClr>
                <a:schemeClr val="dk1"/>
              </a:buClr>
              <a:buSzPts val="2800"/>
              <a:buChar char="–"/>
            </a:pPr>
            <a:r>
              <a:rPr lang="en-US"/>
              <a:t>A byline</a:t>
            </a:r>
            <a:endParaRPr sz="2000"/>
          </a:p>
          <a:p>
            <a:pPr marL="742950" lvl="1" indent="-285750" algn="l" rtl="0">
              <a:spcBef>
                <a:spcPts val="560"/>
              </a:spcBef>
              <a:spcAft>
                <a:spcPts val="0"/>
              </a:spcAft>
              <a:buClr>
                <a:schemeClr val="dk1"/>
              </a:buClr>
              <a:buSzPts val="2800"/>
              <a:buChar char="–"/>
            </a:pPr>
            <a:r>
              <a:rPr lang="en-US"/>
              <a:t>A body</a:t>
            </a:r>
            <a:endParaRPr sz="2000"/>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25" name="Google Shape;125;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960"/>
              <a:buChar char="•"/>
            </a:pPr>
            <a:r>
              <a:rPr lang="en-US" sz="2960"/>
              <a:t>Generally, a narrative will build up to the climax, or the most important part, of the story. A news article, on the other hand, begins with the most important information and then proceeds to the less important information, leaving the least important to the end. </a:t>
            </a:r>
            <a:endParaRPr/>
          </a:p>
          <a:p>
            <a:pPr marL="342900" lvl="0" indent="-342900" algn="l" rtl="0">
              <a:spcBef>
                <a:spcPts val="592"/>
              </a:spcBef>
              <a:spcAft>
                <a:spcPts val="0"/>
              </a:spcAft>
              <a:buClr>
                <a:schemeClr val="dk1"/>
              </a:buClr>
              <a:buSzPts val="2960"/>
              <a:buChar char="•"/>
            </a:pPr>
            <a:r>
              <a:rPr lang="en-US" sz="2960"/>
              <a:t>A news article begins with a lead paragraph that contains the most significant information in the story.</a:t>
            </a:r>
            <a:endParaRPr sz="2960"/>
          </a:p>
          <a:p>
            <a:pPr marL="342900" lvl="0" indent="-154940" algn="l" rtl="0">
              <a:spcBef>
                <a:spcPts val="592"/>
              </a:spcBef>
              <a:spcAft>
                <a:spcPts val="0"/>
              </a:spcAft>
              <a:buClr>
                <a:schemeClr val="dk1"/>
              </a:buClr>
              <a:buSzPts val="2960"/>
              <a:buNone/>
            </a:pPr>
            <a:endParaRPr sz="296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Headline</a:t>
            </a:r>
            <a:endParaRPr/>
          </a:p>
        </p:txBody>
      </p:sp>
      <p:sp>
        <p:nvSpPr>
          <p:cNvPr id="131" name="Google Shape;131;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The headline is the title of your news article.</a:t>
            </a:r>
            <a:endParaRPr/>
          </a:p>
          <a:p>
            <a:pPr marL="342900" lvl="0" indent="-342900" algn="l" rtl="0">
              <a:spcBef>
                <a:spcPts val="640"/>
              </a:spcBef>
              <a:spcAft>
                <a:spcPts val="0"/>
              </a:spcAft>
              <a:buClr>
                <a:schemeClr val="dk1"/>
              </a:buClr>
              <a:buSzPts val="3200"/>
              <a:buChar char="•"/>
            </a:pPr>
            <a:r>
              <a:rPr lang="en-US"/>
              <a:t>It is a very brief summary of your news article.</a:t>
            </a:r>
            <a:endParaRPr/>
          </a:p>
          <a:p>
            <a:pPr marL="342900" lvl="0" indent="-342900" algn="l" rtl="0">
              <a:spcBef>
                <a:spcPts val="640"/>
              </a:spcBef>
              <a:spcAft>
                <a:spcPts val="0"/>
              </a:spcAft>
              <a:buClr>
                <a:schemeClr val="dk1"/>
              </a:buClr>
              <a:buSzPts val="3200"/>
              <a:buChar char="•"/>
            </a:pPr>
            <a:r>
              <a:rPr lang="en-US"/>
              <a:t>The heading must grab the reader’s attention by using exciting words.</a:t>
            </a:r>
            <a:endParaRPr/>
          </a:p>
          <a:p>
            <a:pPr marL="342900" lvl="0" indent="-342900" algn="l" rtl="0">
              <a:spcBef>
                <a:spcPts val="640"/>
              </a:spcBef>
              <a:spcAft>
                <a:spcPts val="0"/>
              </a:spcAft>
              <a:buClr>
                <a:schemeClr val="dk1"/>
              </a:buClr>
              <a:buSzPts val="3200"/>
              <a:buChar char="•"/>
            </a:pPr>
            <a:r>
              <a:rPr lang="en-US"/>
              <a:t>It can often contain just a noun and a verb.</a:t>
            </a:r>
            <a:endParaRPr/>
          </a:p>
          <a:p>
            <a:pPr marL="342900" lvl="0" indent="-342900" algn="l" rtl="0">
              <a:spcBef>
                <a:spcPts val="640"/>
              </a:spcBef>
              <a:spcAft>
                <a:spcPts val="0"/>
              </a:spcAft>
              <a:buClr>
                <a:schemeClr val="dk1"/>
              </a:buClr>
              <a:buSzPts val="3200"/>
              <a:buChar char="•"/>
            </a:pPr>
            <a:r>
              <a:rPr lang="en-US"/>
              <a:t>All important words are capitalized and there is no punctuation at the end of the title.</a:t>
            </a:r>
            <a:endParaRPr/>
          </a:p>
          <a:p>
            <a:pPr marL="0" lvl="0" indent="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Headline Examples</a:t>
            </a:r>
            <a:endParaRPr/>
          </a:p>
        </p:txBody>
      </p:sp>
      <p:sp>
        <p:nvSpPr>
          <p:cNvPr id="137" name="Google Shape;13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38" name="Google Shape;138;p9" descr="C:\Users\Michael Cornish\AppData\Local\Microsoft\Windows\INetCache\IE\E9ODXIO0\113996138_0f022a5ce2_z[1].jpg"/>
          <p:cNvPicPr preferRelativeResize="0"/>
          <p:nvPr/>
        </p:nvPicPr>
        <p:blipFill rotWithShape="1">
          <a:blip r:embed="rId3">
            <a:alphaModFix/>
          </a:blip>
          <a:srcRect/>
          <a:stretch/>
        </p:blipFill>
        <p:spPr>
          <a:xfrm>
            <a:off x="395536" y="1340768"/>
            <a:ext cx="3336032" cy="2502024"/>
          </a:xfrm>
          <a:prstGeom prst="rect">
            <a:avLst/>
          </a:prstGeom>
          <a:noFill/>
          <a:ln>
            <a:noFill/>
          </a:ln>
        </p:spPr>
      </p:pic>
      <p:pic>
        <p:nvPicPr>
          <p:cNvPr id="139" name="Google Shape;139;p9" descr="C:\Users\Michael Cornish\AppData\Local\Microsoft\Windows\INetCache\IE\MH43WFA2\mineheprin[1].jpg"/>
          <p:cNvPicPr preferRelativeResize="0"/>
          <p:nvPr/>
        </p:nvPicPr>
        <p:blipFill rotWithShape="1">
          <a:blip r:embed="rId4">
            <a:alphaModFix/>
          </a:blip>
          <a:srcRect/>
          <a:stretch/>
        </p:blipFill>
        <p:spPr>
          <a:xfrm>
            <a:off x="5312118" y="1196367"/>
            <a:ext cx="3810000" cy="2790825"/>
          </a:xfrm>
          <a:prstGeom prst="rect">
            <a:avLst/>
          </a:prstGeom>
          <a:noFill/>
          <a:ln>
            <a:noFill/>
          </a:ln>
        </p:spPr>
      </p:pic>
      <p:pic>
        <p:nvPicPr>
          <p:cNvPr id="140" name="Google Shape;140;p9" descr="C:\Users\Michael Cornish\AppData\Local\Microsoft\Windows\INetCache\IE\O32UPNP2\hilnewx[1].jpg"/>
          <p:cNvPicPr preferRelativeResize="0"/>
          <p:nvPr/>
        </p:nvPicPr>
        <p:blipFill rotWithShape="1">
          <a:blip r:embed="rId5">
            <a:alphaModFix/>
          </a:blip>
          <a:srcRect/>
          <a:stretch/>
        </p:blipFill>
        <p:spPr>
          <a:xfrm>
            <a:off x="3131840" y="2996952"/>
            <a:ext cx="3305175" cy="2409825"/>
          </a:xfrm>
          <a:prstGeom prst="rect">
            <a:avLst/>
          </a:prstGeom>
          <a:noFill/>
          <a:ln>
            <a:noFill/>
          </a:ln>
        </p:spPr>
      </p:pic>
      <p:pic>
        <p:nvPicPr>
          <p:cNvPr id="141" name="Google Shape;141;p9" descr="C:\Users\Michael Cornish\AppData\Local\Microsoft\Windows\INetCache\IE\3GVXUCVC\titanic-headline[1].jpg"/>
          <p:cNvPicPr preferRelativeResize="0"/>
          <p:nvPr/>
        </p:nvPicPr>
        <p:blipFill rotWithShape="1">
          <a:blip r:embed="rId6">
            <a:alphaModFix/>
          </a:blip>
          <a:srcRect/>
          <a:stretch/>
        </p:blipFill>
        <p:spPr>
          <a:xfrm>
            <a:off x="395536" y="4169963"/>
            <a:ext cx="2619375" cy="1743075"/>
          </a:xfrm>
          <a:prstGeom prst="rect">
            <a:avLst/>
          </a:prstGeom>
          <a:noFill/>
          <a:ln>
            <a:noFill/>
          </a:ln>
        </p:spPr>
      </p:pic>
      <p:pic>
        <p:nvPicPr>
          <p:cNvPr id="142" name="Google Shape;142;p9" descr="C:\Users\Michael Cornish\AppData\Local\Microsoft\Windows\INetCache\IE\O32UPNP2\91969540_8b2906d0e7_z[1].jpg"/>
          <p:cNvPicPr preferRelativeResize="0"/>
          <p:nvPr/>
        </p:nvPicPr>
        <p:blipFill rotWithShape="1">
          <a:blip r:embed="rId7">
            <a:alphaModFix/>
          </a:blip>
          <a:srcRect/>
          <a:stretch/>
        </p:blipFill>
        <p:spPr>
          <a:xfrm>
            <a:off x="6097782" y="3818587"/>
            <a:ext cx="3024336" cy="2885222"/>
          </a:xfrm>
          <a:prstGeom prst="rect">
            <a:avLst/>
          </a:prstGeom>
          <a:noFill/>
          <a:ln>
            <a:noFill/>
          </a:ln>
        </p:spPr>
      </p:pic>
      <p:pic>
        <p:nvPicPr>
          <p:cNvPr id="143" name="Google Shape;143;p9" descr="C:\Users\Michael Cornish\AppData\Local\Microsoft\Windows\INetCache\IE\3GVXUCVC\5240328504_4254b044b4_z[1].jpg"/>
          <p:cNvPicPr preferRelativeResize="0"/>
          <p:nvPr/>
        </p:nvPicPr>
        <p:blipFill rotWithShape="1">
          <a:blip r:embed="rId8">
            <a:alphaModFix/>
          </a:blip>
          <a:srcRect/>
          <a:stretch/>
        </p:blipFill>
        <p:spPr>
          <a:xfrm>
            <a:off x="3131840" y="4762419"/>
            <a:ext cx="2617490" cy="194980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The Subhead (Optional)</a:t>
            </a:r>
            <a:endParaRPr/>
          </a:p>
        </p:txBody>
      </p:sp>
      <p:sp>
        <p:nvSpPr>
          <p:cNvPr id="149" name="Google Shape;149;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Sometimes a subhead, or secondary title, appears immediately after the headline.</a:t>
            </a:r>
            <a:endParaRPr/>
          </a:p>
          <a:p>
            <a:pPr marL="342900" lvl="0" indent="-342900" algn="l" rtl="0">
              <a:spcBef>
                <a:spcPts val="640"/>
              </a:spcBef>
              <a:spcAft>
                <a:spcPts val="0"/>
              </a:spcAft>
              <a:buClr>
                <a:schemeClr val="dk1"/>
              </a:buClr>
              <a:buSzPts val="3200"/>
              <a:buChar char="•"/>
            </a:pPr>
            <a:r>
              <a:rPr lang="en-US"/>
              <a:t>A subhead provides additional information about the story.</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979</Words>
  <Application>Microsoft Office PowerPoint</Application>
  <PresentationFormat>On-screen Show (4:3)</PresentationFormat>
  <Paragraphs>113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Writing a News Article (Report)</vt:lpstr>
      <vt:lpstr>News Articles (Reports)</vt:lpstr>
      <vt:lpstr>Main Purposes Of News Articles (Reports)</vt:lpstr>
      <vt:lpstr>The Outline Of a News Article (Report)</vt:lpstr>
      <vt:lpstr>The Structure Of a News Article</vt:lpstr>
      <vt:lpstr>PowerPoint Presentation</vt:lpstr>
      <vt:lpstr>The Headline</vt:lpstr>
      <vt:lpstr>Headline Examples</vt:lpstr>
      <vt:lpstr>The Subhead (Optional)</vt:lpstr>
      <vt:lpstr>Subhead Examples</vt:lpstr>
      <vt:lpstr>The Byline</vt:lpstr>
      <vt:lpstr>The Byline Examples</vt:lpstr>
      <vt:lpstr>Example of Headline, Subhead and Byline.</vt:lpstr>
      <vt:lpstr>The Lead Paragraph</vt:lpstr>
      <vt:lpstr>The 5Whs (+1) of the Lead Paragraph</vt:lpstr>
      <vt:lpstr>The Lead (First) Sentence</vt:lpstr>
      <vt:lpstr>The Lead (First) Sentence</vt:lpstr>
      <vt:lpstr>Lead Paragraph Example</vt:lpstr>
      <vt:lpstr>The Middle Paragraphs</vt:lpstr>
      <vt:lpstr>Quotations</vt:lpstr>
      <vt:lpstr>The Last Paragraph</vt:lpstr>
      <vt:lpstr>Example for Grade 6</vt:lpstr>
      <vt:lpstr>Example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Newspaper Article (Report)</dc:title>
  <dc:creator>Windows User</dc:creator>
  <cp:lastModifiedBy>Windows User</cp:lastModifiedBy>
  <cp:revision>6</cp:revision>
  <dcterms:created xsi:type="dcterms:W3CDTF">2019-07-16T03:28:41Z</dcterms:created>
  <dcterms:modified xsi:type="dcterms:W3CDTF">2019-09-10T12:57:50Z</dcterms:modified>
</cp:coreProperties>
</file>