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13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FF6600"/>
    <a:srgbClr val="663300"/>
    <a:srgbClr val="CC00CC"/>
    <a:srgbClr val="FF00FF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50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C079DA-2A7E-4ED0-848E-FCBB40B8362A}" type="datetimeFigureOut">
              <a:rPr lang="en-GB" smtClean="0"/>
              <a:pPr/>
              <a:t>06/09/2017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E18613-3626-4C56-8228-4FB91A5B258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3825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E18613-3626-4C56-8228-4FB91A5B2587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3495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BA82804-CF13-45F8-B166-BA262AA39476}" type="datetimeFigureOut">
              <a:rPr lang="en-GB" smtClean="0"/>
              <a:pPr/>
              <a:t>06/09/2017</a:t>
            </a:fld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9400C75-26F5-4158-8EDA-33FE14A4068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A82804-CF13-45F8-B166-BA262AA39476}" type="datetimeFigureOut">
              <a:rPr lang="en-GB" smtClean="0"/>
              <a:pPr/>
              <a:t>06/09/2017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400C75-26F5-4158-8EDA-33FE14A4068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A82804-CF13-45F8-B166-BA262AA39476}" type="datetimeFigureOut">
              <a:rPr lang="en-GB" smtClean="0"/>
              <a:pPr/>
              <a:t>06/09/2017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400C75-26F5-4158-8EDA-33FE14A4068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A82804-CF13-45F8-B166-BA262AA39476}" type="datetimeFigureOut">
              <a:rPr lang="en-GB" smtClean="0"/>
              <a:pPr/>
              <a:t>06/09/2017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400C75-26F5-4158-8EDA-33FE14A4068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BA82804-CF13-45F8-B166-BA262AA39476}" type="datetimeFigureOut">
              <a:rPr lang="en-GB" smtClean="0"/>
              <a:pPr/>
              <a:t>06/09/2017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9400C75-26F5-4158-8EDA-33FE14A4068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A82804-CF13-45F8-B166-BA262AA39476}" type="datetimeFigureOut">
              <a:rPr lang="en-GB" smtClean="0"/>
              <a:pPr/>
              <a:t>06/09/2017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59400C75-26F5-4158-8EDA-33FE14A4068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A82804-CF13-45F8-B166-BA262AA39476}" type="datetimeFigureOut">
              <a:rPr lang="en-GB" smtClean="0"/>
              <a:pPr/>
              <a:t>06/09/2017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59400C75-26F5-4158-8EDA-33FE14A4068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A82804-CF13-45F8-B166-BA262AA39476}" type="datetimeFigureOut">
              <a:rPr lang="en-GB" smtClean="0"/>
              <a:pPr/>
              <a:t>06/09/2017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400C75-26F5-4158-8EDA-33FE14A4068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A82804-CF13-45F8-B166-BA262AA39476}" type="datetimeFigureOut">
              <a:rPr lang="en-GB" smtClean="0"/>
              <a:pPr/>
              <a:t>06/09/2017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400C75-26F5-4158-8EDA-33FE14A4068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BA82804-CF13-45F8-B166-BA262AA39476}" type="datetimeFigureOut">
              <a:rPr lang="en-GB" smtClean="0"/>
              <a:pPr/>
              <a:t>06/09/2017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9400C75-26F5-4158-8EDA-33FE14A4068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BA82804-CF13-45F8-B166-BA262AA39476}" type="datetimeFigureOut">
              <a:rPr lang="en-GB" smtClean="0"/>
              <a:pPr/>
              <a:t>06/09/2017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9400C75-26F5-4158-8EDA-33FE14A4068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BA82804-CF13-45F8-B166-BA262AA39476}" type="datetimeFigureOut">
              <a:rPr lang="en-GB" smtClean="0"/>
              <a:pPr/>
              <a:t>06/09/2017</a:t>
            </a:fld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59400C75-26F5-4158-8EDA-33FE14A4068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381001"/>
            <a:ext cx="8514322" cy="2209800"/>
          </a:xfrm>
        </p:spPr>
        <p:txBody>
          <a:bodyPr/>
          <a:lstStyle/>
          <a:p>
            <a:r>
              <a:rPr lang="en-GB" dirty="0" smtClean="0"/>
              <a:t>Introduction to Word Classes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16216" y="6093296"/>
            <a:ext cx="2393642" cy="465584"/>
          </a:xfrm>
        </p:spPr>
        <p:txBody>
          <a:bodyPr>
            <a:normAutofit/>
          </a:bodyPr>
          <a:lstStyle/>
          <a:p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089585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</a:t>
            </a:r>
            <a:r>
              <a:rPr lang="en-GB" dirty="0" smtClean="0"/>
              <a:t>ord Classes</a:t>
            </a:r>
            <a:endParaRPr lang="en-GB" dirty="0">
              <a:solidFill>
                <a:srgbClr val="FF33CC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3140968"/>
            <a:ext cx="87129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6600"/>
                </a:solidFill>
              </a:rPr>
              <a:t>Although</a:t>
            </a:r>
            <a:r>
              <a:rPr lang="en-GB" sz="2400" dirty="0" smtClean="0"/>
              <a:t> </a:t>
            </a:r>
            <a:r>
              <a:rPr lang="en-GB" sz="2400" dirty="0" smtClean="0">
                <a:solidFill>
                  <a:srgbClr val="663300"/>
                </a:solidFill>
              </a:rPr>
              <a:t>he </a:t>
            </a:r>
            <a:r>
              <a:rPr lang="en-GB" sz="2400" dirty="0" smtClean="0">
                <a:solidFill>
                  <a:srgbClr val="FF0000"/>
                </a:solidFill>
              </a:rPr>
              <a:t>was</a:t>
            </a:r>
            <a:r>
              <a:rPr lang="en-GB" sz="2400" dirty="0" smtClean="0"/>
              <a:t> </a:t>
            </a:r>
            <a:r>
              <a:rPr lang="en-GB" sz="2400" dirty="0" smtClean="0">
                <a:solidFill>
                  <a:srgbClr val="FF0000"/>
                </a:solidFill>
              </a:rPr>
              <a:t>tired</a:t>
            </a:r>
            <a:r>
              <a:rPr lang="en-GB" sz="2400" dirty="0" smtClean="0"/>
              <a:t>, </a:t>
            </a:r>
            <a:r>
              <a:rPr lang="en-GB" sz="2400" dirty="0" smtClean="0">
                <a:solidFill>
                  <a:srgbClr val="FF33CC"/>
                </a:solidFill>
              </a:rPr>
              <a:t>the</a:t>
            </a:r>
            <a:r>
              <a:rPr lang="en-GB" sz="2400" dirty="0" smtClean="0"/>
              <a:t> </a:t>
            </a:r>
            <a:r>
              <a:rPr lang="en-GB" sz="2400" dirty="0" smtClean="0">
                <a:solidFill>
                  <a:srgbClr val="00B050"/>
                </a:solidFill>
              </a:rPr>
              <a:t>young</a:t>
            </a:r>
            <a:r>
              <a:rPr lang="en-GB" sz="2400" dirty="0" smtClean="0"/>
              <a:t> </a:t>
            </a:r>
            <a:r>
              <a:rPr lang="en-GB" sz="2400" dirty="0" smtClean="0">
                <a:solidFill>
                  <a:srgbClr val="FFC000"/>
                </a:solidFill>
              </a:rPr>
              <a:t>boy </a:t>
            </a:r>
            <a:r>
              <a:rPr lang="en-GB" sz="2400" dirty="0" smtClean="0">
                <a:solidFill>
                  <a:srgbClr val="FF0000"/>
                </a:solidFill>
              </a:rPr>
              <a:t>ran</a:t>
            </a:r>
            <a:r>
              <a:rPr lang="en-GB" sz="2400" dirty="0" smtClean="0"/>
              <a:t> </a:t>
            </a:r>
            <a:r>
              <a:rPr lang="en-GB" sz="2400" dirty="0" smtClean="0">
                <a:solidFill>
                  <a:srgbClr val="00B0F0"/>
                </a:solidFill>
              </a:rPr>
              <a:t>quickly</a:t>
            </a:r>
            <a:r>
              <a:rPr lang="en-GB" sz="2400" dirty="0" smtClean="0"/>
              <a:t> </a:t>
            </a:r>
            <a:r>
              <a:rPr lang="en-GB" sz="2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into </a:t>
            </a:r>
            <a:r>
              <a:rPr lang="en-GB" sz="2400" dirty="0" smtClean="0">
                <a:solidFill>
                  <a:srgbClr val="663300"/>
                </a:solidFill>
              </a:rPr>
              <a:t>his </a:t>
            </a:r>
            <a:r>
              <a:rPr lang="en-GB" sz="2400" dirty="0" smtClean="0">
                <a:solidFill>
                  <a:srgbClr val="FFC000"/>
                </a:solidFill>
              </a:rPr>
              <a:t>bedroom</a:t>
            </a:r>
            <a:r>
              <a:rPr lang="en-GB" sz="2400" dirty="0" smtClean="0"/>
              <a:t> </a:t>
            </a:r>
            <a:r>
              <a:rPr lang="en-GB" sz="2400" dirty="0" smtClean="0">
                <a:solidFill>
                  <a:srgbClr val="FF0000"/>
                </a:solidFill>
              </a:rPr>
              <a:t>to</a:t>
            </a:r>
            <a:r>
              <a:rPr lang="en-GB" sz="2400" dirty="0" smtClean="0"/>
              <a:t> </a:t>
            </a:r>
            <a:r>
              <a:rPr lang="en-GB" sz="2400" dirty="0" smtClean="0">
                <a:solidFill>
                  <a:srgbClr val="FF0000"/>
                </a:solidFill>
              </a:rPr>
              <a:t>read</a:t>
            </a:r>
            <a:r>
              <a:rPr lang="en-GB" sz="2400" dirty="0" smtClean="0"/>
              <a:t> </a:t>
            </a:r>
            <a:r>
              <a:rPr lang="en-GB" sz="2400" dirty="0" smtClean="0">
                <a:solidFill>
                  <a:srgbClr val="FF33CC"/>
                </a:solidFill>
              </a:rPr>
              <a:t>a</a:t>
            </a:r>
            <a:r>
              <a:rPr lang="en-GB" sz="2400" dirty="0" smtClean="0"/>
              <a:t> </a:t>
            </a:r>
            <a:r>
              <a:rPr lang="en-GB" sz="2400" dirty="0" smtClean="0">
                <a:solidFill>
                  <a:srgbClr val="FFC000"/>
                </a:solidFill>
              </a:rPr>
              <a:t>book</a:t>
            </a:r>
            <a:r>
              <a:rPr lang="en-GB" sz="2400" dirty="0" smtClean="0"/>
              <a:t>.</a:t>
            </a:r>
            <a:endParaRPr lang="en-GB" sz="2400" dirty="0"/>
          </a:p>
        </p:txBody>
      </p:sp>
      <p:sp>
        <p:nvSpPr>
          <p:cNvPr id="5" name="Rectangle 4"/>
          <p:cNvSpPr/>
          <p:nvPr/>
        </p:nvSpPr>
        <p:spPr>
          <a:xfrm>
            <a:off x="2559504" y="1991942"/>
            <a:ext cx="10727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C000"/>
                </a:solidFill>
              </a:rPr>
              <a:t>Nouns</a:t>
            </a:r>
          </a:p>
        </p:txBody>
      </p:sp>
      <p:sp>
        <p:nvSpPr>
          <p:cNvPr id="6" name="Rectangle 5"/>
          <p:cNvSpPr/>
          <p:nvPr/>
        </p:nvSpPr>
        <p:spPr>
          <a:xfrm>
            <a:off x="4136395" y="2009772"/>
            <a:ext cx="16712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B050"/>
                </a:solidFill>
              </a:rPr>
              <a:t>Adjectives</a:t>
            </a:r>
            <a:endParaRPr lang="en-GB" sz="2400" dirty="0"/>
          </a:p>
        </p:txBody>
      </p:sp>
      <p:sp>
        <p:nvSpPr>
          <p:cNvPr id="7" name="Rectangle 6"/>
          <p:cNvSpPr/>
          <p:nvPr/>
        </p:nvSpPr>
        <p:spPr>
          <a:xfrm>
            <a:off x="6512659" y="2009772"/>
            <a:ext cx="13922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B0F0"/>
                </a:solidFill>
              </a:rPr>
              <a:t>Adverbs</a:t>
            </a:r>
            <a:endParaRPr lang="en-GB" sz="2400" dirty="0"/>
          </a:p>
        </p:txBody>
      </p:sp>
      <p:sp>
        <p:nvSpPr>
          <p:cNvPr id="8" name="Rectangle 7"/>
          <p:cNvSpPr/>
          <p:nvPr/>
        </p:nvSpPr>
        <p:spPr>
          <a:xfrm>
            <a:off x="560645" y="4899351"/>
            <a:ext cx="19262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Prepositions</a:t>
            </a:r>
          </a:p>
        </p:txBody>
      </p:sp>
      <p:sp>
        <p:nvSpPr>
          <p:cNvPr id="10" name="Rectangle 9"/>
          <p:cNvSpPr/>
          <p:nvPr/>
        </p:nvSpPr>
        <p:spPr>
          <a:xfrm>
            <a:off x="7214072" y="4899348"/>
            <a:ext cx="14964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663300"/>
                </a:solidFill>
              </a:rPr>
              <a:t>Pronouns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846829" y="4899351"/>
            <a:ext cx="19607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33CC"/>
                </a:solidFill>
              </a:rPr>
              <a:t>Determiners</a:t>
            </a:r>
            <a:endParaRPr lang="en-GB" sz="2400" dirty="0"/>
          </a:p>
        </p:txBody>
      </p:sp>
      <p:sp>
        <p:nvSpPr>
          <p:cNvPr id="12" name="Rectangle 11"/>
          <p:cNvSpPr/>
          <p:nvPr/>
        </p:nvSpPr>
        <p:spPr>
          <a:xfrm>
            <a:off x="997237" y="1942526"/>
            <a:ext cx="10132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Verbs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554855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800" dirty="0" smtClean="0"/>
              <a:t/>
            </a:r>
            <a:br>
              <a:rPr lang="en-GB" sz="4800" dirty="0" smtClean="0"/>
            </a:br>
            <a:r>
              <a:rPr lang="en-GB" sz="4800" dirty="0"/>
              <a:t/>
            </a:r>
            <a:br>
              <a:rPr lang="en-GB" sz="4800" dirty="0"/>
            </a:br>
            <a:r>
              <a:rPr lang="en-GB" sz="2200" dirty="0"/>
              <a:t>I got some ideas from the </a:t>
            </a:r>
            <a:r>
              <a:rPr lang="en-GB" sz="2200" dirty="0" smtClean="0"/>
              <a:t>link below.</a:t>
            </a:r>
            <a:br>
              <a:rPr lang="en-GB" sz="2200" dirty="0" smtClean="0"/>
            </a:br>
            <a:r>
              <a:rPr lang="en-GB" sz="2200" dirty="0" smtClean="0"/>
              <a:t>www.links2learn.co.uk</a:t>
            </a:r>
            <a:r>
              <a:rPr lang="en-GB" sz="4800" dirty="0" smtClean="0"/>
              <a:t/>
            </a:r>
            <a:br>
              <a:rPr lang="en-GB" sz="4800" dirty="0" smtClean="0"/>
            </a:b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70602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a word class?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683568" y="1582341"/>
            <a:ext cx="792088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All words belong to categories called word classes (or parts of speech) according to the part they play in a sentence. The main word classes </a:t>
            </a:r>
            <a:r>
              <a:rPr lang="en-GB" sz="2400" dirty="0" smtClean="0"/>
              <a:t>we will focus on are:</a:t>
            </a:r>
          </a:p>
          <a:p>
            <a:endParaRPr lang="en-GB" sz="2400" dirty="0"/>
          </a:p>
          <a:p>
            <a:r>
              <a:rPr lang="en-GB" sz="2400" dirty="0"/>
              <a:t>Noun</a:t>
            </a:r>
          </a:p>
          <a:p>
            <a:r>
              <a:rPr lang="en-GB" sz="2400" dirty="0"/>
              <a:t>Verb</a:t>
            </a:r>
          </a:p>
          <a:p>
            <a:r>
              <a:rPr lang="en-GB" sz="2400" dirty="0"/>
              <a:t>Adjective</a:t>
            </a:r>
          </a:p>
          <a:p>
            <a:r>
              <a:rPr lang="en-GB" sz="2400" dirty="0"/>
              <a:t>Adverb</a:t>
            </a:r>
          </a:p>
          <a:p>
            <a:r>
              <a:rPr lang="en-GB" sz="2400" dirty="0"/>
              <a:t>Pronoun</a:t>
            </a:r>
          </a:p>
          <a:p>
            <a:r>
              <a:rPr lang="en-GB" sz="2400" smtClean="0"/>
              <a:t>Preposition</a:t>
            </a:r>
            <a:endParaRPr lang="en-GB" sz="2400" dirty="0" smtClean="0"/>
          </a:p>
          <a:p>
            <a:r>
              <a:rPr lang="en-GB" sz="2400" dirty="0" smtClean="0"/>
              <a:t>Determiner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002504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Verbs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5733256"/>
            <a:ext cx="87129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Although he </a:t>
            </a:r>
            <a:r>
              <a:rPr lang="en-GB" sz="2400" dirty="0">
                <a:solidFill>
                  <a:srgbClr val="FF0000"/>
                </a:solidFill>
              </a:rPr>
              <a:t>was</a:t>
            </a:r>
            <a:r>
              <a:rPr lang="en-GB" sz="2400" dirty="0"/>
              <a:t> </a:t>
            </a:r>
            <a:r>
              <a:rPr lang="en-GB" sz="2400" dirty="0">
                <a:solidFill>
                  <a:srgbClr val="FF0000"/>
                </a:solidFill>
              </a:rPr>
              <a:t>tired</a:t>
            </a:r>
            <a:r>
              <a:rPr lang="en-GB" sz="2400" dirty="0"/>
              <a:t>, the young boy </a:t>
            </a:r>
            <a:r>
              <a:rPr lang="en-GB" sz="2400" dirty="0">
                <a:solidFill>
                  <a:srgbClr val="FF0000"/>
                </a:solidFill>
              </a:rPr>
              <a:t>ran</a:t>
            </a:r>
            <a:r>
              <a:rPr lang="en-GB" sz="2400" dirty="0"/>
              <a:t> quickly into his bedroom </a:t>
            </a:r>
            <a:r>
              <a:rPr lang="en-GB" sz="2400" dirty="0">
                <a:solidFill>
                  <a:srgbClr val="FF0000"/>
                </a:solidFill>
              </a:rPr>
              <a:t>to read</a:t>
            </a:r>
            <a:r>
              <a:rPr lang="en-GB" sz="2400" dirty="0"/>
              <a:t> a </a:t>
            </a:r>
            <a:r>
              <a:rPr lang="en-GB" sz="2400" dirty="0" smtClean="0"/>
              <a:t>book</a:t>
            </a:r>
            <a:r>
              <a:rPr lang="en-GB" sz="2400" dirty="0"/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251520" y="1556792"/>
            <a:ext cx="8352928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400" b="1" dirty="0"/>
              <a:t>A word  that describes what a person or thing does, such as: run, hit, rain, be, seem, become, </a:t>
            </a:r>
            <a:r>
              <a:rPr lang="en-GB" sz="4400" b="1" dirty="0" smtClean="0"/>
              <a:t>grow etc.</a:t>
            </a:r>
            <a:endParaRPr lang="en-GB" sz="4400" dirty="0"/>
          </a:p>
          <a:p>
            <a:r>
              <a:rPr lang="en-GB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63669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C000"/>
                </a:solidFill>
              </a:rPr>
              <a:t>Nouns</a:t>
            </a:r>
            <a:endParaRPr lang="en-GB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5733256"/>
            <a:ext cx="87129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Although he was tired, the young </a:t>
            </a:r>
            <a:r>
              <a:rPr lang="en-GB" sz="2400" dirty="0" smtClean="0">
                <a:solidFill>
                  <a:srgbClr val="FFC000"/>
                </a:solidFill>
              </a:rPr>
              <a:t>boy </a:t>
            </a:r>
            <a:r>
              <a:rPr lang="en-GB" sz="2400" dirty="0" smtClean="0"/>
              <a:t>ran quickly into his </a:t>
            </a:r>
            <a:r>
              <a:rPr lang="en-GB" sz="2400" dirty="0" smtClean="0">
                <a:solidFill>
                  <a:srgbClr val="FFC000"/>
                </a:solidFill>
              </a:rPr>
              <a:t>bedroom</a:t>
            </a:r>
            <a:r>
              <a:rPr lang="en-GB" sz="2400" dirty="0" smtClean="0"/>
              <a:t> to read a </a:t>
            </a:r>
            <a:r>
              <a:rPr lang="en-GB" sz="2400" dirty="0" smtClean="0">
                <a:solidFill>
                  <a:srgbClr val="FFC000"/>
                </a:solidFill>
              </a:rPr>
              <a:t>book</a:t>
            </a:r>
            <a:r>
              <a:rPr lang="en-GB" sz="2400" dirty="0" smtClean="0"/>
              <a:t>.</a:t>
            </a:r>
            <a:endParaRPr lang="en-GB" sz="2400" dirty="0"/>
          </a:p>
        </p:txBody>
      </p:sp>
      <p:sp>
        <p:nvSpPr>
          <p:cNvPr id="3" name="Rectangle 2"/>
          <p:cNvSpPr/>
          <p:nvPr/>
        </p:nvSpPr>
        <p:spPr>
          <a:xfrm>
            <a:off x="395536" y="1844825"/>
            <a:ext cx="8208912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400" b="1" dirty="0"/>
              <a:t>A word  that identifies a person, place thing idea or quality, such as: woman, dog, building, London, truth, </a:t>
            </a:r>
            <a:r>
              <a:rPr lang="en-GB" sz="4400" b="1" dirty="0" smtClean="0"/>
              <a:t>birth etc.</a:t>
            </a:r>
            <a:endParaRPr lang="en-GB" sz="4400" dirty="0"/>
          </a:p>
          <a:p>
            <a:r>
              <a:rPr lang="en-GB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739895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B050"/>
                </a:solidFill>
              </a:rPr>
              <a:t>Adjectives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5733256"/>
            <a:ext cx="87129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Although he was tired, the </a:t>
            </a:r>
            <a:r>
              <a:rPr lang="en-GB" sz="2400" dirty="0" smtClean="0">
                <a:solidFill>
                  <a:srgbClr val="00B050"/>
                </a:solidFill>
              </a:rPr>
              <a:t>young</a:t>
            </a:r>
            <a:r>
              <a:rPr lang="en-GB" sz="2400" dirty="0" smtClean="0"/>
              <a:t> boy ran quickly into his bedroom to read a book.</a:t>
            </a:r>
            <a:endParaRPr lang="en-GB" sz="2400" dirty="0"/>
          </a:p>
        </p:txBody>
      </p:sp>
      <p:sp>
        <p:nvSpPr>
          <p:cNvPr id="3" name="Rectangle 2"/>
          <p:cNvSpPr/>
          <p:nvPr/>
        </p:nvSpPr>
        <p:spPr>
          <a:xfrm>
            <a:off x="395536" y="1844825"/>
            <a:ext cx="8208912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400" b="1" dirty="0"/>
              <a:t>A word  that describes a noun, such as:</a:t>
            </a:r>
            <a:endParaRPr lang="en-GB" sz="4400" dirty="0"/>
          </a:p>
          <a:p>
            <a:pPr algn="ctr"/>
            <a:r>
              <a:rPr lang="en-GB" sz="4400" b="1" dirty="0"/>
              <a:t>red,  bad,  giant, hairy, </a:t>
            </a:r>
            <a:r>
              <a:rPr lang="en-GB" sz="4400" b="1" dirty="0" smtClean="0"/>
              <a:t>shy etc.</a:t>
            </a:r>
            <a:endParaRPr lang="en-GB" sz="4400" dirty="0"/>
          </a:p>
          <a:p>
            <a:r>
              <a:rPr lang="en-GB" sz="4400" dirty="0"/>
              <a:t> </a:t>
            </a:r>
          </a:p>
          <a:p>
            <a:pPr algn="ctr"/>
            <a:r>
              <a:rPr lang="en-GB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33333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878" y="188640"/>
            <a:ext cx="8229600" cy="1143000"/>
          </a:xfrm>
        </p:spPr>
        <p:txBody>
          <a:bodyPr/>
          <a:lstStyle/>
          <a:p>
            <a:r>
              <a:rPr lang="en-GB" dirty="0" smtClean="0">
                <a:solidFill>
                  <a:srgbClr val="00B0F0"/>
                </a:solidFill>
              </a:rPr>
              <a:t>Adverbs</a:t>
            </a:r>
            <a:endParaRPr lang="en-GB" dirty="0">
              <a:solidFill>
                <a:srgbClr val="00B0F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5733256"/>
            <a:ext cx="87129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Although he was tired, the young boy ran </a:t>
            </a:r>
            <a:r>
              <a:rPr lang="en-GB" sz="2400" dirty="0" smtClean="0">
                <a:solidFill>
                  <a:srgbClr val="00B0F0"/>
                </a:solidFill>
              </a:rPr>
              <a:t>quickly</a:t>
            </a:r>
            <a:r>
              <a:rPr lang="en-GB" sz="2400" dirty="0" smtClean="0"/>
              <a:t> into his bedroom to read a book.</a:t>
            </a:r>
            <a:endParaRPr lang="en-GB" sz="2400" dirty="0"/>
          </a:p>
        </p:txBody>
      </p:sp>
      <p:sp>
        <p:nvSpPr>
          <p:cNvPr id="3" name="Rectangle 2"/>
          <p:cNvSpPr/>
          <p:nvPr/>
        </p:nvSpPr>
        <p:spPr>
          <a:xfrm>
            <a:off x="503548" y="1336348"/>
            <a:ext cx="8208912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/>
              <a:t>A word that describes a verb, adjective, or another adverb. It tells how, where, when, or the degree something was done, such as: slowly, carefully</a:t>
            </a:r>
            <a:r>
              <a:rPr lang="en-GB" sz="4400" dirty="0"/>
              <a:t> </a:t>
            </a:r>
            <a:r>
              <a:rPr lang="en-GB" sz="4400" b="1" dirty="0" smtClean="0"/>
              <a:t>etc.</a:t>
            </a:r>
            <a:endParaRPr lang="en-GB" sz="4400" b="1" dirty="0"/>
          </a:p>
          <a:p>
            <a:pPr algn="ctr"/>
            <a:r>
              <a:rPr lang="en-GB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895936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Prepositions</a:t>
            </a:r>
            <a:endParaRPr lang="en-GB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5733256"/>
            <a:ext cx="87129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Although he was tired, the young boy ran quickly </a:t>
            </a:r>
            <a:r>
              <a:rPr lang="en-GB" sz="2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into</a:t>
            </a:r>
            <a:r>
              <a:rPr lang="en-GB" sz="2400" dirty="0" smtClean="0">
                <a:solidFill>
                  <a:srgbClr val="663300"/>
                </a:solidFill>
              </a:rPr>
              <a:t> </a:t>
            </a:r>
            <a:r>
              <a:rPr lang="en-GB" sz="2400" dirty="0" smtClean="0"/>
              <a:t>his bedroom to read a book.</a:t>
            </a:r>
            <a:endParaRPr lang="en-GB" sz="2400" dirty="0"/>
          </a:p>
        </p:txBody>
      </p:sp>
      <p:sp>
        <p:nvSpPr>
          <p:cNvPr id="3" name="Rectangle 2"/>
          <p:cNvSpPr/>
          <p:nvPr/>
        </p:nvSpPr>
        <p:spPr>
          <a:xfrm>
            <a:off x="395536" y="1844825"/>
            <a:ext cx="8208912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400" b="1" dirty="0"/>
              <a:t>A word  that describes the position of something, the time it happened or the way it is done, such as:</a:t>
            </a:r>
            <a:endParaRPr lang="en-GB" sz="4400" dirty="0"/>
          </a:p>
          <a:p>
            <a:r>
              <a:rPr lang="en-GB" sz="4400" b="1" dirty="0"/>
              <a:t>under, between, </a:t>
            </a:r>
            <a:r>
              <a:rPr lang="en-GB" sz="4400" b="1" dirty="0" smtClean="0"/>
              <a:t>after</a:t>
            </a:r>
            <a:r>
              <a:rPr lang="en-GB" sz="4400" b="1" dirty="0"/>
              <a:t>, </a:t>
            </a:r>
            <a:r>
              <a:rPr lang="en-GB" sz="4400" b="1" dirty="0" smtClean="0"/>
              <a:t>by etc.</a:t>
            </a:r>
            <a:endParaRPr lang="en-GB" sz="4400" dirty="0"/>
          </a:p>
          <a:p>
            <a:pPr algn="ctr"/>
            <a:r>
              <a:rPr lang="en-GB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82990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33CC"/>
                </a:solidFill>
              </a:rPr>
              <a:t>Determiners</a:t>
            </a:r>
            <a:endParaRPr lang="en-GB" dirty="0">
              <a:solidFill>
                <a:srgbClr val="FF33CC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5733256"/>
            <a:ext cx="87129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Although he was tired, </a:t>
            </a:r>
            <a:r>
              <a:rPr lang="en-GB" sz="2400" dirty="0" smtClean="0">
                <a:solidFill>
                  <a:srgbClr val="FF33CC"/>
                </a:solidFill>
              </a:rPr>
              <a:t>the</a:t>
            </a:r>
            <a:r>
              <a:rPr lang="en-GB" sz="2400" dirty="0" smtClean="0"/>
              <a:t> young boy ran quickly into</a:t>
            </a:r>
            <a:r>
              <a:rPr lang="en-GB" sz="2400" dirty="0" smtClean="0">
                <a:solidFill>
                  <a:srgbClr val="FF00FF"/>
                </a:solidFill>
              </a:rPr>
              <a:t> </a:t>
            </a:r>
            <a:r>
              <a:rPr lang="en-GB" sz="2400" dirty="0" smtClean="0"/>
              <a:t>his bedroom to read </a:t>
            </a:r>
            <a:r>
              <a:rPr lang="en-GB" sz="2400" dirty="0" smtClean="0">
                <a:solidFill>
                  <a:srgbClr val="FF33CC"/>
                </a:solidFill>
              </a:rPr>
              <a:t>a</a:t>
            </a:r>
            <a:r>
              <a:rPr lang="en-GB" sz="2400" dirty="0" smtClean="0"/>
              <a:t> book.</a:t>
            </a:r>
            <a:endParaRPr lang="en-GB" sz="2400" dirty="0"/>
          </a:p>
        </p:txBody>
      </p:sp>
      <p:sp>
        <p:nvSpPr>
          <p:cNvPr id="3" name="Rectangle 2"/>
          <p:cNvSpPr/>
          <p:nvPr/>
        </p:nvSpPr>
        <p:spPr>
          <a:xfrm>
            <a:off x="395536" y="1844825"/>
            <a:ext cx="8208912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400" b="1" dirty="0"/>
              <a:t>A word  that introduces a noun, such as:</a:t>
            </a:r>
            <a:endParaRPr lang="en-GB" sz="4400" dirty="0"/>
          </a:p>
          <a:p>
            <a:r>
              <a:rPr lang="en-GB" sz="4400" b="1" dirty="0"/>
              <a:t>an, a, every, this, those, the</a:t>
            </a:r>
            <a:endParaRPr lang="en-GB" sz="4400" dirty="0"/>
          </a:p>
          <a:p>
            <a:r>
              <a:rPr lang="en-GB" sz="4400" dirty="0"/>
              <a:t> </a:t>
            </a:r>
          </a:p>
          <a:p>
            <a:pPr algn="ctr"/>
            <a:r>
              <a:rPr lang="en-GB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28712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663300"/>
                </a:solidFill>
              </a:rPr>
              <a:t>Pronouns</a:t>
            </a:r>
            <a:endParaRPr lang="en-GB" dirty="0">
              <a:solidFill>
                <a:srgbClr val="6633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5733256"/>
            <a:ext cx="87129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Although </a:t>
            </a:r>
            <a:r>
              <a:rPr lang="en-GB" sz="2400" dirty="0" smtClean="0">
                <a:solidFill>
                  <a:srgbClr val="FF0000"/>
                </a:solidFill>
              </a:rPr>
              <a:t>he </a:t>
            </a:r>
            <a:r>
              <a:rPr lang="en-GB" sz="2400" dirty="0" smtClean="0"/>
              <a:t>was tired, the young boy ran quickly into </a:t>
            </a:r>
            <a:r>
              <a:rPr lang="en-GB" sz="2400" dirty="0" smtClean="0">
                <a:solidFill>
                  <a:srgbClr val="FF0000"/>
                </a:solidFill>
              </a:rPr>
              <a:t>his </a:t>
            </a:r>
            <a:r>
              <a:rPr lang="en-GB" sz="2400" dirty="0" smtClean="0"/>
              <a:t>bedroom to read a book.</a:t>
            </a:r>
            <a:endParaRPr lang="en-GB" sz="2400" dirty="0"/>
          </a:p>
        </p:txBody>
      </p:sp>
      <p:sp>
        <p:nvSpPr>
          <p:cNvPr id="3" name="Rectangle 2"/>
          <p:cNvSpPr/>
          <p:nvPr/>
        </p:nvSpPr>
        <p:spPr>
          <a:xfrm>
            <a:off x="395536" y="1844825"/>
            <a:ext cx="8208912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400" b="1" dirty="0"/>
              <a:t>A word  that is used in place of a noun that is a specific person or thing, such as: she, him, mine, we, I, </a:t>
            </a:r>
            <a:r>
              <a:rPr lang="en-GB" sz="4400" b="1" dirty="0" smtClean="0"/>
              <a:t>us, me, herself etc.</a:t>
            </a:r>
            <a:endParaRPr lang="en-GB" sz="4400" dirty="0"/>
          </a:p>
          <a:p>
            <a:r>
              <a:rPr lang="en-GB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277399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223</TotalTime>
  <Words>387</Words>
  <Application>Microsoft Office PowerPoint</Application>
  <PresentationFormat>On-screen Show (4:3)</PresentationFormat>
  <Paragraphs>55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Foundry</vt:lpstr>
      <vt:lpstr>Introduction to Word Classes</vt:lpstr>
      <vt:lpstr>What is a word class?</vt:lpstr>
      <vt:lpstr>Verbs</vt:lpstr>
      <vt:lpstr>Nouns</vt:lpstr>
      <vt:lpstr>Adjectives</vt:lpstr>
      <vt:lpstr>Adverbs</vt:lpstr>
      <vt:lpstr>Prepositions</vt:lpstr>
      <vt:lpstr>Determiners</vt:lpstr>
      <vt:lpstr>Pronouns</vt:lpstr>
      <vt:lpstr>Word Classes</vt:lpstr>
      <vt:lpstr>  I got some ideas from the link below. www.links2learn.co.uk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Venn Diagrams</dc:title>
  <dc:creator>Paul Urry</dc:creator>
  <cp:lastModifiedBy>Windows User</cp:lastModifiedBy>
  <cp:revision>31</cp:revision>
  <dcterms:created xsi:type="dcterms:W3CDTF">2013-12-19T15:04:38Z</dcterms:created>
  <dcterms:modified xsi:type="dcterms:W3CDTF">2017-09-06T08:50:07Z</dcterms:modified>
</cp:coreProperties>
</file>