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6" r:id="rId17"/>
    <p:sldId id="285" r:id="rId18"/>
    <p:sldId id="284" r:id="rId19"/>
    <p:sldId id="277" r:id="rId20"/>
    <p:sldId id="282" r:id="rId21"/>
    <p:sldId id="278" r:id="rId22"/>
    <p:sldId id="279" r:id="rId23"/>
    <p:sldId id="280" r:id="rId24"/>
    <p:sldId id="281" r:id="rId25"/>
    <p:sldId id="28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679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4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254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692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587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64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53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19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45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3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189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0C90-53F8-4406-902E-4AA884B6EBDF}" type="datetimeFigureOut">
              <a:rPr lang="en-GB" smtClean="0"/>
              <a:pPr/>
              <a:t>31/03/2014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0DF4-0270-46B1-BC41-58FEA3B878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38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Apostrophes!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2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8) </a:t>
            </a:r>
            <a:r>
              <a:rPr lang="en-GB" sz="3600" b="1" dirty="0"/>
              <a:t>A snake uses ___ tongue to sense what is happening around it</a:t>
            </a:r>
            <a:r>
              <a:rPr lang="en-GB" sz="3600" b="1" dirty="0" smtClean="0"/>
              <a:t>.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it’s</a:t>
            </a:r>
          </a:p>
          <a:p>
            <a:pPr marL="342900" indent="-342900">
              <a:buAutoNum type="alphaLcParenR"/>
            </a:pPr>
            <a:endParaRPr lang="en-GB" sz="3600" b="1" dirty="0"/>
          </a:p>
          <a:p>
            <a:r>
              <a:rPr lang="en-GB" sz="3600" b="1" dirty="0"/>
              <a:t>b</a:t>
            </a:r>
            <a:r>
              <a:rPr lang="en-GB" sz="3600" b="1" dirty="0" smtClean="0"/>
              <a:t>) its’</a:t>
            </a:r>
          </a:p>
          <a:p>
            <a:endParaRPr lang="en-GB" sz="3600" b="1" dirty="0" smtClean="0"/>
          </a:p>
          <a:p>
            <a:r>
              <a:rPr lang="en-GB" sz="3600" b="1" dirty="0"/>
              <a:t>c</a:t>
            </a:r>
            <a:r>
              <a:rPr lang="en-GB" sz="3600" b="1" dirty="0" smtClean="0"/>
              <a:t>) its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6608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9) </a:t>
            </a:r>
            <a:r>
              <a:rPr lang="en-GB" sz="3600" b="1" dirty="0"/>
              <a:t>___ leaving in 5 minutes</a:t>
            </a:r>
            <a:r>
              <a:rPr lang="en-GB" sz="3600" b="1" dirty="0" smtClean="0"/>
              <a:t>.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We’re</a:t>
            </a:r>
          </a:p>
          <a:p>
            <a:endParaRPr lang="en-GB" sz="3600" b="1" dirty="0"/>
          </a:p>
          <a:p>
            <a:r>
              <a:rPr lang="en-GB" sz="3600" b="1" dirty="0" smtClean="0"/>
              <a:t>b) Were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048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10) </a:t>
            </a:r>
            <a:r>
              <a:rPr lang="en-GB" sz="3600" b="1" dirty="0"/>
              <a:t>___ name is Sam, isn't it</a:t>
            </a:r>
            <a:r>
              <a:rPr lang="en-GB" sz="3600" b="1" dirty="0" smtClean="0"/>
              <a:t>?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You’re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Your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7988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11) Have you seen ________ new car?</a:t>
            </a:r>
          </a:p>
          <a:p>
            <a:pPr marL="342900" indent="-342900">
              <a:buAutoNum type="arabi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they’re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their</a:t>
            </a:r>
          </a:p>
          <a:p>
            <a:endParaRPr lang="en-GB" sz="3600" dirty="0" smtClean="0"/>
          </a:p>
          <a:p>
            <a:r>
              <a:rPr lang="en-GB" sz="3600" b="1" dirty="0" smtClean="0"/>
              <a:t>c) there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521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12) </a:t>
            </a:r>
            <a:r>
              <a:rPr lang="en-GB" sz="3600" b="1" dirty="0"/>
              <a:t>The ___ </a:t>
            </a:r>
            <a:r>
              <a:rPr lang="en-GB" sz="3600" b="1" dirty="0" smtClean="0"/>
              <a:t>supposed to be really good </a:t>
            </a:r>
            <a:r>
              <a:rPr lang="en-GB" sz="3600" b="1" dirty="0"/>
              <a:t>today</a:t>
            </a:r>
            <a:r>
              <a:rPr lang="en-GB" sz="3600" b="1" dirty="0" smtClean="0"/>
              <a:t>.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/>
              <a:t> </a:t>
            </a:r>
            <a:r>
              <a:rPr lang="en-GB" sz="3600" b="1" dirty="0" smtClean="0"/>
              <a:t>weather’s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weathers’</a:t>
            </a:r>
          </a:p>
          <a:p>
            <a:endParaRPr lang="en-GB" sz="3600" b="1" dirty="0" smtClean="0"/>
          </a:p>
          <a:p>
            <a:r>
              <a:rPr lang="en-GB" sz="3600" b="1" dirty="0"/>
              <a:t>c</a:t>
            </a:r>
            <a:r>
              <a:rPr lang="en-GB" sz="3600" b="1" dirty="0" smtClean="0"/>
              <a:t>) weathers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3000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13) _______ hoping to raise £5,000 for Sports Relief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/>
              <a:t> </a:t>
            </a:r>
            <a:r>
              <a:rPr lang="en-GB" sz="3600" b="1" dirty="0" smtClean="0"/>
              <a:t>They’re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Their</a:t>
            </a:r>
          </a:p>
          <a:p>
            <a:endParaRPr lang="en-GB" sz="3600" b="1" dirty="0"/>
          </a:p>
          <a:p>
            <a:r>
              <a:rPr lang="en-GB" sz="3600" b="1" dirty="0" smtClean="0"/>
              <a:t>c) There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2551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14) This _________ for you.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/>
              <a:t> </a:t>
            </a:r>
            <a:r>
              <a:rPr lang="en-GB" sz="3600" b="1" dirty="0" smtClean="0"/>
              <a:t>letter’s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letters’</a:t>
            </a:r>
          </a:p>
          <a:p>
            <a:endParaRPr lang="en-GB" sz="3600" b="1" dirty="0"/>
          </a:p>
          <a:p>
            <a:r>
              <a:rPr lang="en-GB" sz="3600" b="1" dirty="0" smtClean="0"/>
              <a:t>c) letters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6093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15) Sale now on! ____________ of prices slashed!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/>
              <a:t> </a:t>
            </a:r>
            <a:r>
              <a:rPr lang="en-GB" sz="3600" b="1" dirty="0" smtClean="0"/>
              <a:t>Hundred’s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Hundreds’</a:t>
            </a:r>
          </a:p>
          <a:p>
            <a:endParaRPr lang="en-GB" sz="3600" b="1" dirty="0"/>
          </a:p>
          <a:p>
            <a:r>
              <a:rPr lang="en-GB" sz="3600" b="1" dirty="0" smtClean="0"/>
              <a:t>c) Hundreds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7659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Now look at these signs. Can you spot any mistakes?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083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783"/>
          <a:stretch/>
        </p:blipFill>
        <p:spPr bwMode="auto">
          <a:xfrm>
            <a:off x="1259632" y="620688"/>
            <a:ext cx="648606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3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If </a:t>
            </a:r>
            <a:r>
              <a:rPr lang="en-GB" sz="2800" b="1" dirty="0" smtClean="0"/>
              <a:t>there’s </a:t>
            </a:r>
            <a:r>
              <a:rPr lang="en-GB" sz="2800" b="1" dirty="0"/>
              <a:t>one thing that English speakers can all agree on, it's our dislike of apostrophes. We often find them </a:t>
            </a:r>
            <a:r>
              <a:rPr lang="en-GB" sz="2800" b="1" dirty="0" smtClean="0"/>
              <a:t>confusing, </a:t>
            </a:r>
            <a:r>
              <a:rPr lang="en-GB" sz="2800" b="1" dirty="0"/>
              <a:t>even though the rules that govern them are fixed. </a:t>
            </a:r>
            <a:r>
              <a:rPr lang="en-GB" sz="2800" b="1" dirty="0" smtClean="0"/>
              <a:t>Birmingham </a:t>
            </a:r>
            <a:r>
              <a:rPr lang="en-GB" sz="2800" b="1" dirty="0"/>
              <a:t>has banned the use of apostrophes from all of its street signs because people found them "too confusing</a:t>
            </a:r>
            <a:r>
              <a:rPr lang="en-GB" sz="2800" b="1" dirty="0" smtClean="0"/>
              <a:t>"!</a:t>
            </a:r>
          </a:p>
          <a:p>
            <a:endParaRPr lang="en-GB" sz="2800" b="1" dirty="0"/>
          </a:p>
          <a:p>
            <a:r>
              <a:rPr lang="en-GB" sz="2800" b="1" dirty="0"/>
              <a:t>Let's see how well you can use apostrophes with this completely fantastic quiz!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7374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48965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52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37" y="188640"/>
            <a:ext cx="844298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00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8118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7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570364"/>
            <a:ext cx="7661800" cy="57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37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39" y="692696"/>
            <a:ext cx="856574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0179"/>
            <a:ext cx="5346673" cy="546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60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30" y="620688"/>
            <a:ext cx="844538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7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b="1" dirty="0" smtClean="0"/>
              <a:t>The weather forecast </a:t>
            </a:r>
            <a:r>
              <a:rPr lang="en-GB" sz="3600" b="1" dirty="0"/>
              <a:t>said that ___ going to rain tomorrow</a:t>
            </a:r>
            <a:r>
              <a:rPr lang="en-GB" sz="3600" b="1" dirty="0" smtClean="0"/>
              <a:t>.</a:t>
            </a:r>
          </a:p>
          <a:p>
            <a:pPr marL="342900" indent="-342900">
              <a:buAutoNum type="arabi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it’s</a:t>
            </a:r>
          </a:p>
          <a:p>
            <a:endParaRPr lang="en-GB" sz="3600" b="1" dirty="0"/>
          </a:p>
          <a:p>
            <a:r>
              <a:rPr lang="en-GB" sz="3600" b="1" dirty="0" smtClean="0"/>
              <a:t>b) its’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c) its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3471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2) He always carries __________ of his family</a:t>
            </a:r>
          </a:p>
          <a:p>
            <a:pPr marL="342900" indent="-342900">
              <a:buAutoNum type="arabi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photo’s</a:t>
            </a:r>
          </a:p>
          <a:p>
            <a:pPr marL="342900" indent="-342900">
              <a:buAutoNum type="alphaL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photos’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c) photos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0923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3) Simon</a:t>
            </a:r>
            <a:r>
              <a:rPr lang="en-GB" sz="3600" b="1" dirty="0"/>
              <a:t>, Johnny, Paul and Peter were playing. Lisa came and kicked the ___ ball away</a:t>
            </a:r>
            <a:r>
              <a:rPr lang="en-GB" sz="3600" b="1" dirty="0" smtClean="0"/>
              <a:t>.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boy’s</a:t>
            </a:r>
          </a:p>
          <a:p>
            <a:pPr marL="342900" indent="-342900">
              <a:buAutoNum type="alphaLcParenR"/>
            </a:pPr>
            <a:endParaRPr lang="en-GB" sz="3600" b="1" dirty="0" smtClean="0"/>
          </a:p>
          <a:p>
            <a:pPr marL="342900" indent="-342900">
              <a:buAutoNum type="alphaLcParenR"/>
            </a:pPr>
            <a:r>
              <a:rPr lang="en-GB" sz="3600" b="1" dirty="0" smtClean="0"/>
              <a:t> boys’</a:t>
            </a:r>
          </a:p>
          <a:p>
            <a:pPr marL="342900" indent="-342900">
              <a:buAutoNum type="alphaLcParenR"/>
            </a:pPr>
            <a:endParaRPr lang="en-GB" sz="3600" b="1" dirty="0" smtClean="0"/>
          </a:p>
          <a:p>
            <a:pPr marL="342900" indent="-342900">
              <a:buAutoNum type="alphaLcParenR"/>
            </a:pPr>
            <a:r>
              <a:rPr lang="en-GB" sz="3600" b="1" dirty="0" smtClean="0"/>
              <a:t> boys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5580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4) Where </a:t>
            </a:r>
            <a:r>
              <a:rPr lang="en-GB" sz="3600" b="1" dirty="0"/>
              <a:t>did you leave ___ bike</a:t>
            </a:r>
            <a:r>
              <a:rPr lang="en-GB" sz="3600" b="1" dirty="0" smtClean="0"/>
              <a:t>?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you’re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 your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4341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5)  </a:t>
            </a:r>
            <a:r>
              <a:rPr lang="en-GB" sz="3600" b="1" dirty="0"/>
              <a:t>I ___ see anything from where I was sitting.</a:t>
            </a:r>
            <a:endParaRPr lang="en-GB" sz="3600" b="1" dirty="0" smtClean="0"/>
          </a:p>
          <a:p>
            <a:pPr marL="342900" indent="-342900">
              <a:buAutoNum type="arabi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</a:t>
            </a:r>
            <a:r>
              <a:rPr lang="en-GB" sz="3600" b="1" dirty="0" err="1" smtClean="0"/>
              <a:t>could’nt</a:t>
            </a:r>
            <a:endParaRPr lang="en-GB" sz="3600" b="1" dirty="0" smtClean="0"/>
          </a:p>
          <a:p>
            <a:pPr marL="342900" indent="-342900">
              <a:buAutoNum type="alphaLcParenR"/>
            </a:pPr>
            <a:endParaRPr lang="en-GB" sz="3600" b="1" dirty="0" smtClean="0"/>
          </a:p>
          <a:p>
            <a:pPr marL="342900" indent="-342900">
              <a:buAutoNum type="alphaLcParenR"/>
            </a:pPr>
            <a:r>
              <a:rPr lang="en-GB" sz="3600" b="1" dirty="0"/>
              <a:t> </a:t>
            </a:r>
            <a:r>
              <a:rPr lang="en-GB" sz="3600" b="1" dirty="0" smtClean="0"/>
              <a:t>couldn’t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c)  </a:t>
            </a:r>
            <a:r>
              <a:rPr lang="en-GB" sz="3600" b="1" dirty="0" err="1" smtClean="0"/>
              <a:t>couldnt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912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6) </a:t>
            </a:r>
            <a:r>
              <a:rPr lang="en-GB" sz="3600" b="1" dirty="0"/>
              <a:t>We only sell </a:t>
            </a:r>
            <a:r>
              <a:rPr lang="en-GB" sz="3600" b="1" dirty="0" smtClean="0"/>
              <a:t>English ___ </a:t>
            </a:r>
            <a:r>
              <a:rPr lang="en-GB" sz="3600" b="1" dirty="0"/>
              <a:t>in this </a:t>
            </a:r>
            <a:r>
              <a:rPr lang="en-GB" sz="3600" b="1" dirty="0" smtClean="0"/>
              <a:t>shop.</a:t>
            </a:r>
          </a:p>
          <a:p>
            <a:pPr marL="342900" indent="-342900">
              <a:buAutoNum type="arabi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apple’s</a:t>
            </a:r>
          </a:p>
          <a:p>
            <a:pPr marL="342900" indent="-342900">
              <a:buAutoNum type="alphaLcParenR"/>
            </a:pPr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apples’</a:t>
            </a:r>
          </a:p>
          <a:p>
            <a:endParaRPr lang="en-GB" sz="3600" b="1" dirty="0" smtClean="0"/>
          </a:p>
          <a:p>
            <a:r>
              <a:rPr lang="en-GB" sz="3600" b="1" dirty="0"/>
              <a:t>c</a:t>
            </a:r>
            <a:r>
              <a:rPr lang="en-GB" sz="3600" b="1" dirty="0" smtClean="0"/>
              <a:t>)  apples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1157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202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7) __________ clothes on 1</a:t>
            </a:r>
            <a:r>
              <a:rPr lang="en-GB" sz="3600" b="1" baseline="30000" dirty="0" smtClean="0"/>
              <a:t>st</a:t>
            </a:r>
            <a:r>
              <a:rPr lang="en-GB" sz="3600" b="1" dirty="0" smtClean="0"/>
              <a:t> floor</a:t>
            </a:r>
          </a:p>
          <a:p>
            <a:endParaRPr lang="en-GB" sz="3600" b="1" dirty="0"/>
          </a:p>
          <a:p>
            <a:pPr marL="342900" indent="-342900">
              <a:buAutoNum type="alphaLcParenR"/>
            </a:pPr>
            <a:r>
              <a:rPr lang="en-GB" sz="3600" b="1" dirty="0" smtClean="0"/>
              <a:t> Children’s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b) </a:t>
            </a:r>
            <a:r>
              <a:rPr lang="en-GB" sz="3600" b="1" dirty="0" err="1" smtClean="0"/>
              <a:t>Childrens</a:t>
            </a:r>
            <a:r>
              <a:rPr lang="en-GB" sz="3600" b="1" dirty="0" smtClean="0"/>
              <a:t>’</a:t>
            </a:r>
          </a:p>
          <a:p>
            <a:endParaRPr lang="en-GB" sz="3600" b="1" dirty="0"/>
          </a:p>
          <a:p>
            <a:r>
              <a:rPr lang="en-GB" sz="3600" b="1" dirty="0" smtClean="0"/>
              <a:t>c) </a:t>
            </a:r>
            <a:r>
              <a:rPr lang="en-GB" sz="3600" b="1" dirty="0" err="1" smtClean="0"/>
              <a:t>Childrens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7905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358</Words>
  <Application>Microsoft Office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Apostrophes!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The Blue School, Wells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Apostrophes!</dc:title>
  <dc:creator>claire.copperman</dc:creator>
  <cp:lastModifiedBy>Michael</cp:lastModifiedBy>
  <cp:revision>9</cp:revision>
  <dcterms:created xsi:type="dcterms:W3CDTF">2014-03-13T10:08:08Z</dcterms:created>
  <dcterms:modified xsi:type="dcterms:W3CDTF">2014-03-31T01:08:25Z</dcterms:modified>
</cp:coreProperties>
</file>