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6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8E5"/>
    <a:srgbClr val="00B050"/>
    <a:srgbClr val="FFF687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246" autoAdjust="0"/>
    <p:restoredTop sz="94668" autoAdjust="0"/>
  </p:normalViewPr>
  <p:slideViewPr>
    <p:cSldViewPr snapToGrid="0">
      <p:cViewPr>
        <p:scale>
          <a:sx n="100" d="100"/>
          <a:sy n="100" d="100"/>
        </p:scale>
        <p:origin x="-1014" y="486"/>
      </p:cViewPr>
      <p:guideLst>
        <p:guide orient="horz" pos="112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7BB-3E90-DA42-ACF3-AB56FE6B27A5}" type="datetimeFigureOut">
              <a:rPr lang="en-US" smtClean="0"/>
              <a:pPr/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1181-56B8-D744-BC91-A29F4DF7A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175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A1181-56B8-D744-BC91-A29F4DF7A8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124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286-F368-4933-8681-AC4FF9CA4214}" type="datetimeFigureOut">
              <a:rPr lang="en-US" smtClean="0"/>
              <a:pPr/>
              <a:t>10/19/2013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9753"/>
            <a:ext cx="9144000" cy="3081347"/>
          </a:xfrm>
          <a:effectLst>
            <a:outerShdw blurRad="717550" dist="1460500" dir="2700000" sx="46000" sy="46000" algn="tl" rotWithShape="0">
              <a:schemeClr val="tx1">
                <a:alpha val="48000"/>
              </a:schemeClr>
            </a:outerShdw>
          </a:effectLst>
        </p:spPr>
        <p:txBody>
          <a:bodyPr anchor="t">
            <a:normAutofit fontScale="92500" lnSpcReduction="10000"/>
          </a:bodyPr>
          <a:lstStyle/>
          <a:p>
            <a:pPr marL="0" algn="ctr">
              <a:buNone/>
            </a:pPr>
            <a:r>
              <a:rPr lang="en-AU" sz="8000" b="1" dirty="0" smtClean="0">
                <a:latin typeface="Calibri" pitchFamily="34" charset="0"/>
              </a:rPr>
              <a:t>What is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AU" sz="8000" b="1" dirty="0" smtClean="0">
                <a:latin typeface="Calibri" pitchFamily="34" charset="0"/>
              </a:rPr>
              <a:t>active and passive voice?</a:t>
            </a:r>
          </a:p>
        </p:txBody>
      </p:sp>
      <p:pic>
        <p:nvPicPr>
          <p:cNvPr id="13" name="Picture 12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Activeand</a:t>
            </a:r>
            <a:r>
              <a:rPr lang="de-DE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passive </a:t>
            </a:r>
            <a:r>
              <a:rPr lang="de-DE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voice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7" name="Picture 1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0684688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 flipH="1">
            <a:off x="-809340" y="2224734"/>
            <a:ext cx="4896506" cy="3277826"/>
          </a:xfrm>
          <a:prstGeom prst="rect">
            <a:avLst/>
          </a:prstGeom>
        </p:spPr>
      </p:pic>
      <p:pic>
        <p:nvPicPr>
          <p:cNvPr id="31" name="Picture 3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Activeand</a:t>
            </a:r>
            <a:r>
              <a:rPr lang="de-DE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passive </a:t>
            </a:r>
            <a:r>
              <a:rPr lang="de-DE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voice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990600"/>
            <a:ext cx="8229600" cy="1676400"/>
          </a:xfrm>
        </p:spPr>
        <p:txBody>
          <a:bodyPr vert="horz" anchor="t" anchorCtr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>Voice shows whether the subject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a verb acts (active voice) or is acted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on </a:t>
            </a:r>
            <a:r>
              <a:rPr lang="en-US" sz="3600" dirty="0"/>
              <a:t>(passive voice)</a:t>
            </a:r>
            <a:r>
              <a:rPr lang="en-US" sz="3600" dirty="0" smtClean="0"/>
              <a:t>.</a:t>
            </a:r>
            <a:endParaRPr lang="en-AU" sz="3600" dirty="0"/>
          </a:p>
        </p:txBody>
      </p:sp>
      <p:pic>
        <p:nvPicPr>
          <p:cNvPr id="19" name="Picture 1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0" name="Picture 2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76400" y="2661305"/>
            <a:ext cx="716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gecko climbed the wall.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3197225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5598E5"/>
                </a:solidFill>
              </a:rPr>
              <a:t>Active voice</a:t>
            </a:r>
            <a:r>
              <a:rPr lang="en-US" sz="2600" b="1" dirty="0"/>
              <a:t>: the subject, </a:t>
            </a:r>
            <a:r>
              <a:rPr lang="en-US" sz="2600" b="1" dirty="0">
                <a:solidFill>
                  <a:srgbClr val="FF0000"/>
                </a:solidFill>
              </a:rPr>
              <a:t>the gecko</a:t>
            </a:r>
            <a:r>
              <a:rPr lang="en-US" sz="2600" b="1" dirty="0"/>
              <a:t>, acts.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6400" y="3867522"/>
            <a:ext cx="716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wall was climbed by the gecko.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4398119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5598E5"/>
                </a:solidFill>
              </a:rPr>
              <a:t>Passive voice</a:t>
            </a:r>
            <a:r>
              <a:rPr lang="en-US" sz="2600" b="1" dirty="0"/>
              <a:t>: the subject, </a:t>
            </a:r>
            <a:r>
              <a:rPr lang="en-US" sz="2600" b="1" dirty="0">
                <a:solidFill>
                  <a:srgbClr val="FF0000"/>
                </a:solidFill>
              </a:rPr>
              <a:t>the wall</a:t>
            </a:r>
            <a:r>
              <a:rPr lang="en-US" sz="2600" b="1" dirty="0"/>
              <a:t>, is acted 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2125" y="5061049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passive voice has a form of the verb </a:t>
            </a:r>
            <a:r>
              <a:rPr lang="en-US" sz="2800" b="1" dirty="0"/>
              <a:t>to be</a:t>
            </a:r>
            <a:r>
              <a:rPr lang="en-US" sz="2800" dirty="0"/>
              <a:t> plus the past participle of the main verb.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Activeand</a:t>
            </a:r>
            <a:r>
              <a:rPr lang="de-DE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passive </a:t>
            </a:r>
            <a:r>
              <a:rPr lang="de-DE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voice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7" name="Picture 1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7601"/>
            <a:ext cx="8928100" cy="1111249"/>
          </a:xfrm>
        </p:spPr>
        <p:txBody>
          <a:bodyPr vert="horz">
            <a:noAutofit/>
          </a:bodyPr>
          <a:lstStyle/>
          <a:p>
            <a:pPr marL="0" indent="0" algn="ctr">
              <a:buNone/>
            </a:pPr>
            <a:r>
              <a:rPr lang="en-US" sz="3400" dirty="0"/>
              <a:t>In which voice is the verb in each sentence</a:t>
            </a:r>
            <a:r>
              <a:rPr lang="en-US" sz="3400" dirty="0" smtClean="0"/>
              <a:t>? </a:t>
            </a:r>
            <a:br>
              <a:rPr lang="en-US" sz="3400" dirty="0" smtClean="0"/>
            </a:br>
            <a:r>
              <a:rPr lang="en-US" sz="3400" dirty="0" smtClean="0"/>
              <a:t>The subject of the verb is red.</a:t>
            </a:r>
            <a:endParaRPr lang="en-AU" sz="3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58800" y="2444750"/>
            <a:ext cx="8394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FF0000"/>
                </a:solidFill>
              </a:rPr>
              <a:t>Jack and Jill</a:t>
            </a:r>
            <a:r>
              <a:rPr lang="en-US" sz="3000" dirty="0"/>
              <a:t> climbed the hill. 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hill</a:t>
            </a:r>
            <a:r>
              <a:rPr lang="en-US" sz="3000" dirty="0"/>
              <a:t> was climbed by Jack and Jill. 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fire department</a:t>
            </a:r>
            <a:r>
              <a:rPr lang="en-US" sz="3000" dirty="0"/>
              <a:t> has been notified</a:t>
            </a:r>
            <a:r>
              <a:rPr lang="en-US" sz="3000" dirty="0" smtClean="0"/>
              <a:t>.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fire</a:t>
            </a:r>
            <a:r>
              <a:rPr lang="en-US" sz="3000" dirty="0"/>
              <a:t> destroyed the building in minutes</a:t>
            </a:r>
            <a:r>
              <a:rPr lang="en-US" sz="3000" dirty="0" smtClean="0"/>
              <a:t>.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safe</a:t>
            </a:r>
            <a:r>
              <a:rPr lang="en-US" sz="3000" dirty="0"/>
              <a:t> was blown up with explosives. 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project</a:t>
            </a:r>
            <a:r>
              <a:rPr lang="en-US" sz="3000" dirty="0"/>
              <a:t> should have been completed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by </a:t>
            </a:r>
            <a:r>
              <a:rPr lang="en-US" sz="3000" dirty="0"/>
              <a:t>your team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022850" y="2454275"/>
            <a:ext cx="18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B050"/>
                </a:solidFill>
              </a:rPr>
              <a:t>active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29350" y="3068712"/>
            <a:ext cx="18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5598E5"/>
                </a:solidFill>
              </a:rPr>
              <a:t>passive</a:t>
            </a:r>
            <a:endParaRPr lang="en-US" sz="2800" b="1" dirty="0">
              <a:solidFill>
                <a:srgbClr val="5598E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73850" y="3670176"/>
            <a:ext cx="18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5598E5"/>
                </a:solidFill>
              </a:rPr>
              <a:t>passive</a:t>
            </a:r>
            <a:endParaRPr lang="en-US" sz="2800" b="1" dirty="0">
              <a:solidFill>
                <a:srgbClr val="5598E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45350" y="4283323"/>
            <a:ext cx="18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B050"/>
                </a:solidFill>
              </a:rPr>
              <a:t>active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50050" y="4884787"/>
            <a:ext cx="18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5598E5"/>
                </a:solidFill>
              </a:rPr>
              <a:t>passive</a:t>
            </a:r>
            <a:endParaRPr lang="en-US" sz="2800" b="1" dirty="0">
              <a:solidFill>
                <a:srgbClr val="5598E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6002" y="5962749"/>
            <a:ext cx="18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5598E5"/>
                </a:solidFill>
              </a:rPr>
              <a:t>passive</a:t>
            </a:r>
            <a:endParaRPr lang="en-US" sz="2800" b="1" dirty="0">
              <a:solidFill>
                <a:srgbClr val="5598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tock_000015480452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52400" y="2311400"/>
            <a:ext cx="3034641" cy="4546600"/>
          </a:xfrm>
          <a:prstGeom prst="rect">
            <a:avLst/>
          </a:prstGeom>
        </p:spPr>
      </p:pic>
      <p:pic>
        <p:nvPicPr>
          <p:cNvPr id="3" name="Picture 2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mtClean="0">
                <a:solidFill>
                  <a:srgbClr val="FFFF00"/>
                </a:solidFill>
              </a:rPr>
              <a:t>Grammar Toolkit</a:t>
            </a:r>
            <a:endParaRPr lang="en-AU" sz="120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Active and passive voice </a:t>
            </a:r>
            <a:endParaRPr lang="en-AU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79501"/>
            <a:ext cx="8928100" cy="1082674"/>
          </a:xfrm>
        </p:spPr>
        <p:txBody>
          <a:bodyPr vert="horz">
            <a:noAutofit/>
          </a:bodyPr>
          <a:lstStyle/>
          <a:p>
            <a:pPr marL="0" indent="0" algn="ctr">
              <a:buNone/>
            </a:pPr>
            <a:r>
              <a:rPr lang="en-AU" sz="3400" dirty="0" smtClean="0"/>
              <a:t>Write mainly in the active voice because it </a:t>
            </a:r>
            <a:br>
              <a:rPr lang="en-AU" sz="3400" dirty="0" smtClean="0"/>
            </a:br>
            <a:r>
              <a:rPr lang="en-AU" sz="3400" dirty="0" smtClean="0"/>
              <a:t>lets your reader know who or what is acting. </a:t>
            </a:r>
            <a:endParaRPr lang="en-AU" sz="3400" dirty="0"/>
          </a:p>
        </p:txBody>
      </p:sp>
      <p:sp>
        <p:nvSpPr>
          <p:cNvPr id="10" name="Rectangle 9"/>
          <p:cNvSpPr/>
          <p:nvPr/>
        </p:nvSpPr>
        <p:spPr>
          <a:xfrm>
            <a:off x="1171575" y="2270125"/>
            <a:ext cx="424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dirty="0" smtClean="0"/>
              <a:t>Gaston separates the eggs.</a:t>
            </a:r>
            <a:endParaRPr lang="en-AU" sz="2800" dirty="0"/>
          </a:p>
        </p:txBody>
      </p:sp>
      <p:sp>
        <p:nvSpPr>
          <p:cNvPr id="17" name="Rectangle 16"/>
          <p:cNvSpPr/>
          <p:nvPr/>
        </p:nvSpPr>
        <p:spPr>
          <a:xfrm>
            <a:off x="5163691" y="2347238"/>
            <a:ext cx="424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200" b="1" dirty="0" smtClean="0">
                <a:solidFill>
                  <a:srgbClr val="5598E5"/>
                </a:solidFill>
              </a:rPr>
              <a:t>This emphasises who is acting.</a:t>
            </a:r>
            <a:endParaRPr lang="en-AU" sz="2200" b="1" dirty="0">
              <a:solidFill>
                <a:srgbClr val="5598E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2188" y="2873375"/>
            <a:ext cx="690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600" dirty="0" smtClean="0"/>
              <a:t>However, use the passive voice to draw attention to a process (the action of the verb), rather than who or what does the process.</a:t>
            </a:r>
            <a:endParaRPr lang="en-AU" sz="2600" dirty="0"/>
          </a:p>
        </p:txBody>
      </p:sp>
      <p:sp>
        <p:nvSpPr>
          <p:cNvPr id="21" name="Rectangle 20"/>
          <p:cNvSpPr/>
          <p:nvPr/>
        </p:nvSpPr>
        <p:spPr>
          <a:xfrm>
            <a:off x="2708275" y="4192741"/>
            <a:ext cx="612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800" dirty="0" smtClean="0"/>
              <a:t>The eggs are separated by Gaston.</a:t>
            </a:r>
            <a:endParaRPr lang="en-AU" sz="2800" dirty="0"/>
          </a:p>
        </p:txBody>
      </p:sp>
      <p:sp>
        <p:nvSpPr>
          <p:cNvPr id="22" name="Rectangle 21"/>
          <p:cNvSpPr/>
          <p:nvPr/>
        </p:nvSpPr>
        <p:spPr>
          <a:xfrm>
            <a:off x="2610867" y="4593704"/>
            <a:ext cx="6468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200" b="1" dirty="0" smtClean="0">
                <a:solidFill>
                  <a:srgbClr val="5598E5"/>
                </a:solidFill>
              </a:rPr>
              <a:t>This emphasises what is being done and to what.</a:t>
            </a:r>
            <a:endParaRPr lang="en-AU" sz="2200" b="1" dirty="0">
              <a:solidFill>
                <a:srgbClr val="5598E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7800" y="5117058"/>
            <a:ext cx="612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800" dirty="0" smtClean="0"/>
              <a:t>The eggs are separated.</a:t>
            </a:r>
            <a:endParaRPr lang="en-AU" sz="2800" dirty="0"/>
          </a:p>
        </p:txBody>
      </p:sp>
      <p:sp>
        <p:nvSpPr>
          <p:cNvPr id="24" name="Rectangle 23"/>
          <p:cNvSpPr/>
          <p:nvPr/>
        </p:nvSpPr>
        <p:spPr>
          <a:xfrm>
            <a:off x="2921000" y="5484589"/>
            <a:ext cx="575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200" b="1" dirty="0" smtClean="0">
                <a:solidFill>
                  <a:srgbClr val="5598E5"/>
                </a:solidFill>
              </a:rPr>
              <a:t>The prepositional phrase can even disappear, to further emphasise the action.</a:t>
            </a:r>
            <a:endParaRPr lang="en-AU" sz="2200" b="1" dirty="0">
              <a:solidFill>
                <a:srgbClr val="5598E5"/>
              </a:solidFill>
            </a:endParaRPr>
          </a:p>
        </p:txBody>
      </p:sp>
      <p:pic>
        <p:nvPicPr>
          <p:cNvPr id="25" name="Picture 24" descr="iStock_000015184429Small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41400" y="4796536"/>
            <a:ext cx="2112264" cy="211226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200" y="3557612"/>
            <a:ext cx="2451100" cy="1539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AU" sz="2600" b="1" dirty="0" smtClean="0">
                <a:solidFill>
                  <a:srgbClr val="FF0000"/>
                </a:solidFill>
              </a:rPr>
              <a:t>Which sentence are you most likely to find in a recipe book?</a:t>
            </a:r>
            <a:endParaRPr lang="en-A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543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4" name="Picture 3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164068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Grammar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34426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Activeand</a:t>
              </a:r>
              <a:r>
                <a:rPr lang="de-DE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 passive </a:t>
              </a:r>
              <a:r>
                <a:rPr lang="de-DE" dirty="0" err="1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voice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2300" y="1130300"/>
            <a:ext cx="8051800" cy="5105400"/>
          </a:xfrm>
        </p:spPr>
        <p:txBody>
          <a:bodyPr wrap="square">
            <a:noAutofit/>
          </a:bodyPr>
          <a:lstStyle/>
          <a:p>
            <a:pPr marL="270000">
              <a:buClr>
                <a:srgbClr val="FF0000"/>
              </a:buClr>
            </a:pPr>
            <a:r>
              <a:rPr lang="en-US" sz="3600" dirty="0"/>
              <a:t>A verb’s voice shows whether the subject of the verb acts (active voice)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 </a:t>
            </a:r>
            <a:r>
              <a:rPr lang="en-US" sz="3600" dirty="0"/>
              <a:t>is acted on (passive voice).</a:t>
            </a:r>
          </a:p>
          <a:p>
            <a:pPr marL="270000">
              <a:buClr>
                <a:srgbClr val="FF0000"/>
              </a:buClr>
            </a:pPr>
            <a:r>
              <a:rPr lang="en-US" sz="3600" dirty="0"/>
              <a:t>The passive voice has a form of the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verb </a:t>
            </a:r>
            <a:r>
              <a:rPr lang="en-US" sz="3600" b="1" dirty="0">
                <a:solidFill>
                  <a:srgbClr val="FF0000"/>
                </a:solidFill>
              </a:rPr>
              <a:t>to </a:t>
            </a:r>
            <a:r>
              <a:rPr lang="en-US" sz="3600" b="1" dirty="0" smtClean="0">
                <a:solidFill>
                  <a:srgbClr val="FF0000"/>
                </a:solidFill>
              </a:rPr>
              <a:t>be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plus </a:t>
            </a:r>
            <a:r>
              <a:rPr lang="en-US" sz="3600" dirty="0"/>
              <a:t>the past participle of the main verb. </a:t>
            </a:r>
          </a:p>
          <a:p>
            <a:pPr marL="270000">
              <a:buClr>
                <a:srgbClr val="FF0000"/>
              </a:buClr>
            </a:pPr>
            <a:r>
              <a:rPr lang="en-US" sz="3600" dirty="0"/>
              <a:t>Write mainly in the active voice because it lets your reader know who or what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is </a:t>
            </a:r>
            <a:r>
              <a:rPr lang="en-US" sz="3600" dirty="0"/>
              <a:t>acting.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390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3" name="Picture 2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64068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Grammar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4426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Activeand</a:t>
              </a:r>
              <a:r>
                <a:rPr lang="de-DE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 passive </a:t>
              </a:r>
              <a:r>
                <a:rPr lang="de-DE" dirty="0" err="1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voice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00166" y="2536448"/>
            <a:ext cx="6143668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1000" b="1" i="0" u="none" strike="noStrike" kern="1200" spc="-3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Rounded MT Bold"/>
                <a:cs typeface="Arial Rounded MT Bold"/>
              </a:rPr>
              <a:t>The End</a:t>
            </a:r>
            <a:endParaRPr kumimoji="0" lang="en-AU" sz="11000" b="1" i="0" u="none" strike="noStrike" kern="1200" spc="-3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275</Words>
  <Application>Microsoft Macintosh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Eggspress</dc:title>
  <dc:creator>Lenovo User</dc:creator>
  <cp:lastModifiedBy>Michael</cp:lastModifiedBy>
  <cp:revision>166</cp:revision>
  <dcterms:created xsi:type="dcterms:W3CDTF">2011-08-19T04:02:22Z</dcterms:created>
  <dcterms:modified xsi:type="dcterms:W3CDTF">2013-10-19T13:27:35Z</dcterms:modified>
</cp:coreProperties>
</file>